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009" r:id="rId2"/>
    <p:sldId id="663" r:id="rId3"/>
    <p:sldId id="958" r:id="rId4"/>
    <p:sldId id="667" r:id="rId5"/>
    <p:sldId id="956" r:id="rId6"/>
    <p:sldId id="670" r:id="rId7"/>
    <p:sldId id="671" r:id="rId8"/>
    <p:sldId id="384" r:id="rId9"/>
    <p:sldId id="993" r:id="rId10"/>
    <p:sldId id="388" r:id="rId11"/>
    <p:sldId id="476" r:id="rId12"/>
    <p:sldId id="389" r:id="rId13"/>
    <p:sldId id="355" r:id="rId14"/>
    <p:sldId id="394" r:id="rId15"/>
    <p:sldId id="963" r:id="rId16"/>
    <p:sldId id="664" r:id="rId17"/>
    <p:sldId id="633" r:id="rId18"/>
    <p:sldId id="269" r:id="rId19"/>
    <p:sldId id="976" r:id="rId20"/>
    <p:sldId id="257" r:id="rId21"/>
    <p:sldId id="259" r:id="rId22"/>
    <p:sldId id="263" r:id="rId23"/>
    <p:sldId id="262" r:id="rId24"/>
    <p:sldId id="258" r:id="rId25"/>
    <p:sldId id="962" r:id="rId26"/>
    <p:sldId id="965" r:id="rId27"/>
    <p:sldId id="357" r:id="rId28"/>
    <p:sldId id="360" r:id="rId29"/>
    <p:sldId id="1006" r:id="rId30"/>
    <p:sldId id="538" r:id="rId31"/>
    <p:sldId id="1013" r:id="rId32"/>
    <p:sldId id="1014" r:id="rId33"/>
    <p:sldId id="1007" r:id="rId34"/>
    <p:sldId id="1011" r:id="rId35"/>
    <p:sldId id="503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E164CDD-A5A8-43EC-9549-3CCCC747D7F5}">
          <p14:sldIdLst>
            <p14:sldId id="1009"/>
            <p14:sldId id="663"/>
            <p14:sldId id="958"/>
            <p14:sldId id="667"/>
            <p14:sldId id="956"/>
            <p14:sldId id="670"/>
            <p14:sldId id="671"/>
            <p14:sldId id="384"/>
            <p14:sldId id="993"/>
            <p14:sldId id="388"/>
            <p14:sldId id="476"/>
            <p14:sldId id="389"/>
            <p14:sldId id="355"/>
            <p14:sldId id="394"/>
            <p14:sldId id="963"/>
            <p14:sldId id="664"/>
            <p14:sldId id="633"/>
            <p14:sldId id="269"/>
            <p14:sldId id="976"/>
            <p14:sldId id="257"/>
            <p14:sldId id="259"/>
            <p14:sldId id="263"/>
            <p14:sldId id="262"/>
            <p14:sldId id="258"/>
            <p14:sldId id="962"/>
            <p14:sldId id="965"/>
            <p14:sldId id="357"/>
            <p14:sldId id="360"/>
            <p14:sldId id="1006"/>
            <p14:sldId id="538"/>
          </p14:sldIdLst>
        </p14:section>
        <p14:section name="Seção sem Título" id="{8D7FA75F-F932-4A8A-9B94-1ED7648BFB79}">
          <p14:sldIdLst>
            <p14:sldId id="1013"/>
            <p14:sldId id="1014"/>
            <p14:sldId id="1007"/>
            <p14:sldId id="1011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>
      <p:cViewPr varScale="1">
        <p:scale>
          <a:sx n="114" d="100"/>
          <a:sy n="114" d="100"/>
        </p:scale>
        <p:origin x="34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D4A9-A753-4712-8B72-E8CE5BED736C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9458-FB18-4509-9038-A09CCDB184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80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20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80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11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35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386579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44737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247499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AFF"/>
          </a:solidFill>
          <a:ln/>
        </p:spPr>
      </p:sp>
    </p:spTree>
    <p:extLst>
      <p:ext uri="{BB962C8B-B14F-4D97-AF65-F5344CB8AC3E}">
        <p14:creationId xmlns:p14="http://schemas.microsoft.com/office/powerpoint/2010/main" val="19191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585" y="6267452"/>
            <a:ext cx="879915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</a:t>
            </a:r>
            <a:r>
              <a:rPr lang="en-US" err="1"/>
              <a:t>PowerPoint_content_example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7941" y="6267451"/>
            <a:ext cx="405800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34021" y="1232371"/>
            <a:ext cx="4235396" cy="486092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4585" y="1838349"/>
            <a:ext cx="4235398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>
              <a:buNone/>
              <a:defRPr b="0" i="0">
                <a:latin typeface="Georgia" panose="02040502050405020303" pitchFamily="18" charset="0"/>
              </a:defRPr>
            </a:lvl2pPr>
            <a:lvl3pPr marL="685783" indent="0">
              <a:buNone/>
              <a:defRPr b="0" i="0">
                <a:latin typeface="Georgia" panose="02040502050405020303" pitchFamily="18" charset="0"/>
              </a:defRPr>
            </a:lvl3pPr>
            <a:lvl4pPr marL="1028675" indent="0">
              <a:buNone/>
              <a:defRPr b="0" i="0">
                <a:latin typeface="Georgia" panose="02040502050405020303" pitchFamily="18" charset="0"/>
              </a:defRPr>
            </a:lvl4pPr>
            <a:lvl5pPr marL="1371566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386199-5AE2-4F43-80B8-56C978031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736" y="1232373"/>
            <a:ext cx="4235246" cy="431825"/>
          </a:xfrm>
        </p:spPr>
        <p:txBody>
          <a:bodyPr>
            <a:no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73600-3ECF-0248-B997-10C5641A12AA}"/>
              </a:ext>
            </a:extLst>
          </p:cNvPr>
          <p:cNvCxnSpPr>
            <a:cxnSpLocks/>
          </p:cNvCxnSpPr>
          <p:nvPr userDrawn="1"/>
        </p:nvCxnSpPr>
        <p:spPr>
          <a:xfrm>
            <a:off x="174585" y="1052736"/>
            <a:ext cx="879483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9F2F3D-C3CD-604C-8B58-D586064E0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330" y="5805264"/>
            <a:ext cx="1352645" cy="216024"/>
          </a:xfrm>
        </p:spPr>
        <p:txBody>
          <a:bodyPr>
            <a:noAutofit/>
          </a:bodyPr>
          <a:lstStyle>
            <a:lvl1pPr marL="0" indent="0" algn="r">
              <a:buNone/>
              <a:defRPr sz="6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Michel GUNTHER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7E042AE-31EA-6B4D-BCE7-717E6F360E8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74587" y="225426"/>
            <a:ext cx="8289335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8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Heading + Sub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28D3DB-ECBA-E34D-BC6D-9C4B580E1C05}"/>
              </a:ext>
            </a:extLst>
          </p:cNvPr>
          <p:cNvCxnSpPr>
            <a:cxnSpLocks/>
          </p:cNvCxnSpPr>
          <p:nvPr userDrawn="1"/>
        </p:nvCxnSpPr>
        <p:spPr>
          <a:xfrm>
            <a:off x="174585" y="1052736"/>
            <a:ext cx="879483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EDE95E3-1F6A-A046-9FB6-C85B4C3089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4584" y="1838349"/>
            <a:ext cx="8794679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>
              <a:buNone/>
              <a:defRPr b="0" i="0">
                <a:latin typeface="Georgia" panose="02040502050405020303" pitchFamily="18" charset="0"/>
              </a:defRPr>
            </a:lvl2pPr>
            <a:lvl3pPr marL="685783" indent="0">
              <a:buNone/>
              <a:defRPr b="0" i="0">
                <a:latin typeface="Georgia" panose="02040502050405020303" pitchFamily="18" charset="0"/>
              </a:defRPr>
            </a:lvl3pPr>
            <a:lvl4pPr marL="1028675" indent="0">
              <a:buNone/>
              <a:defRPr b="0" i="0">
                <a:latin typeface="Georgia" panose="02040502050405020303" pitchFamily="18" charset="0"/>
              </a:defRPr>
            </a:lvl4pPr>
            <a:lvl5pPr marL="1371566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FABE9D3-A6C1-144A-AC15-7BAC76140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736" y="1232373"/>
            <a:ext cx="8794527" cy="431825"/>
          </a:xfrm>
        </p:spPr>
        <p:txBody>
          <a:bodyPr>
            <a:no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1A0B5A2-08DC-7B40-998E-0EB9EF76D95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74587" y="225426"/>
            <a:ext cx="8289335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Heading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F3BA1F-3E7D-9949-A54D-D2279FBED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4583" y="1232373"/>
            <a:ext cx="8799158" cy="4860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>
              <a:buNone/>
              <a:defRPr b="0" i="0">
                <a:latin typeface="Georgia" panose="02040502050405020303" pitchFamily="18" charset="0"/>
              </a:defRPr>
            </a:lvl2pPr>
            <a:lvl3pPr marL="685783" indent="0">
              <a:buNone/>
              <a:defRPr b="0" i="0">
                <a:latin typeface="Georgia" panose="02040502050405020303" pitchFamily="18" charset="0"/>
              </a:defRPr>
            </a:lvl3pPr>
            <a:lvl4pPr marL="1028675" indent="0">
              <a:buNone/>
              <a:defRPr b="0" i="0">
                <a:latin typeface="Georgia" panose="02040502050405020303" pitchFamily="18" charset="0"/>
              </a:defRPr>
            </a:lvl4pPr>
            <a:lvl5pPr marL="1371566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do not use for copy only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AF0DD7-AB18-8D43-8106-E816E4EBB45E}"/>
              </a:ext>
            </a:extLst>
          </p:cNvPr>
          <p:cNvCxnSpPr>
            <a:cxnSpLocks/>
          </p:cNvCxnSpPr>
          <p:nvPr userDrawn="1"/>
        </p:nvCxnSpPr>
        <p:spPr>
          <a:xfrm>
            <a:off x="174585" y="1052736"/>
            <a:ext cx="879483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A09894D4-3663-8E40-9D88-8EE56856361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74587" y="225426"/>
            <a:ext cx="8289335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11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585" y="6267452"/>
            <a:ext cx="879915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7941" y="6267451"/>
            <a:ext cx="405800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4588" y="1232371"/>
            <a:ext cx="4235396" cy="486092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to add a new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38E05-CB38-844A-9526-15D95645D1E3}"/>
              </a:ext>
            </a:extLst>
          </p:cNvPr>
          <p:cNvCxnSpPr>
            <a:cxnSpLocks/>
          </p:cNvCxnSpPr>
          <p:nvPr userDrawn="1"/>
        </p:nvCxnSpPr>
        <p:spPr>
          <a:xfrm>
            <a:off x="174585" y="1052736"/>
            <a:ext cx="879483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B1FC8A0-FA00-7648-817A-4D3F63E665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718175" y="1838349"/>
            <a:ext cx="4235398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>
              <a:buNone/>
              <a:defRPr b="0" i="0">
                <a:latin typeface="Georgia" panose="02040502050405020303" pitchFamily="18" charset="0"/>
              </a:defRPr>
            </a:lvl2pPr>
            <a:lvl3pPr marL="685783" indent="0">
              <a:buNone/>
              <a:defRPr b="0" i="0">
                <a:latin typeface="Georgia" panose="02040502050405020303" pitchFamily="18" charset="0"/>
              </a:defRPr>
            </a:lvl3pPr>
            <a:lvl4pPr marL="1028675" indent="0">
              <a:buNone/>
              <a:defRPr b="0" i="0">
                <a:latin typeface="Georgia" panose="02040502050405020303" pitchFamily="18" charset="0"/>
              </a:defRPr>
            </a:lvl4pPr>
            <a:lvl5pPr marL="1371566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6E5714D-426D-5A48-97D5-B06E00271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8326" y="1232373"/>
            <a:ext cx="4235246" cy="431825"/>
          </a:xfrm>
        </p:spPr>
        <p:txBody>
          <a:bodyPr>
            <a:no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D2D14F-264E-8F44-86E8-4F39E47F9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659" y="5805264"/>
            <a:ext cx="1352645" cy="216024"/>
          </a:xfrm>
        </p:spPr>
        <p:txBody>
          <a:bodyPr>
            <a:noAutofit/>
          </a:bodyPr>
          <a:lstStyle>
            <a:lvl1pPr marL="0" indent="0" algn="l">
              <a:buNone/>
              <a:defRPr sz="6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2C6665F7-7718-2942-BC8E-55236C24C6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74587" y="225426"/>
            <a:ext cx="8289335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20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24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52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14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27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1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3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37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6DCC-5CA6-4007-95D7-4162CF8FBC3F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6AB5-6796-4BB2-8C23-01DBB107F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34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79" r:id="rId16"/>
    <p:sldLayoutId id="2147483680" r:id="rId17"/>
    <p:sldLayoutId id="2147483681" r:id="rId18"/>
    <p:sldLayoutId id="2147483683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ib.oprg.b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b.org.br/" TargetMode="External"/><Relationship Id="rId2" Type="http://schemas.openxmlformats.org/officeDocument/2006/relationships/hyperlink" Target="http://www.anoregmt.org.br/port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ft.org.br/3d-flip-book/revista-cft-junho-2024/" TargetMode="External"/><Relationship Id="rId4" Type="http://schemas.openxmlformats.org/officeDocument/2006/relationships/hyperlink" Target="http://www.tjmt.jus.br/corregedori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6BA573D-D480-457D-8ECB-3A2863C17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82" b="-57"/>
          <a:stretch/>
        </p:blipFill>
        <p:spPr>
          <a:xfrm>
            <a:off x="935596" y="19517"/>
            <a:ext cx="7272808" cy="6818966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A1EDFA-F0D4-4F2F-92C4-E4DBFE982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3" b="33847"/>
          <a:stretch/>
        </p:blipFill>
        <p:spPr>
          <a:xfrm>
            <a:off x="948881" y="1765016"/>
            <a:ext cx="7079503" cy="332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3E76D22-282D-4BE4-A2A2-C565892FCBD3}"/>
              </a:ext>
            </a:extLst>
          </p:cNvPr>
          <p:cNvSpPr txBox="1"/>
          <p:nvPr/>
        </p:nvSpPr>
        <p:spPr>
          <a:xfrm>
            <a:off x="3176584" y="642192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Jose de </a:t>
            </a:r>
            <a:r>
              <a:rPr lang="pt-BR" b="1" dirty="0" err="1">
                <a:solidFill>
                  <a:schemeClr val="bg1"/>
                </a:solidFill>
              </a:rPr>
              <a:t>Arimateia</a:t>
            </a:r>
            <a:r>
              <a:rPr lang="pt-BR" b="1" dirty="0">
                <a:solidFill>
                  <a:schemeClr val="bg1"/>
                </a:solidFill>
              </a:rPr>
              <a:t> Barbosa</a:t>
            </a:r>
          </a:p>
        </p:txBody>
      </p:sp>
    </p:spTree>
    <p:extLst>
      <p:ext uri="{BB962C8B-B14F-4D97-AF65-F5344CB8AC3E}">
        <p14:creationId xmlns:p14="http://schemas.microsoft.com/office/powerpoint/2010/main" val="414237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2978" y="2060848"/>
            <a:ext cx="8398043" cy="3994484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altLang="pt-BR" sz="1500" dirty="0"/>
              <a:t>* Instituiu o Registro </a:t>
            </a:r>
            <a:r>
              <a:rPr lang="pt-BR" altLang="pt-BR" sz="1500" dirty="0" err="1"/>
              <a:t>Torrens</a:t>
            </a:r>
            <a:r>
              <a:rPr lang="pt-BR" altLang="pt-BR" sz="1500" dirty="0"/>
              <a:t>;</a:t>
            </a:r>
            <a:br>
              <a:rPr lang="pt-BR" altLang="pt-BR" sz="1500" dirty="0"/>
            </a:br>
            <a:r>
              <a:rPr lang="pt-BR" altLang="pt-BR" sz="1500" dirty="0"/>
              <a:t>* Exposição de Motivos de Rui Barbosa (Ministro da fazenda)</a:t>
            </a:r>
            <a:br>
              <a:rPr lang="pt-BR" altLang="pt-BR" sz="1500" dirty="0"/>
            </a:br>
            <a:r>
              <a:rPr lang="pt-BR" altLang="pt-BR" sz="1500" dirty="0"/>
              <a:t>* Ausência de obrigatoriedade  do registro nesse sistema; exceto para os adquirentes de terras públicas;</a:t>
            </a:r>
            <a:br>
              <a:rPr lang="pt-BR" altLang="pt-BR" sz="1500" dirty="0"/>
            </a:br>
            <a:r>
              <a:rPr lang="pt-BR" altLang="pt-BR" sz="1500" dirty="0"/>
              <a:t>* </a:t>
            </a:r>
            <a:r>
              <a:rPr lang="pt-BR" sz="1500" dirty="0"/>
              <a:t>Publicidade real, e não pessoal, mediante  abertura de um  livro (Livro Matriz) com registro de cada propriedade, em vez de cada proprietário;</a:t>
            </a:r>
            <a:br>
              <a:rPr lang="pt-BR" sz="1500" dirty="0"/>
            </a:br>
            <a:r>
              <a:rPr lang="pt-BR" sz="1500" dirty="0"/>
              <a:t>* </a:t>
            </a:r>
            <a:r>
              <a:rPr lang="pt-BR" altLang="pt-BR" sz="1500" dirty="0"/>
              <a:t>Abertura de matrícula para cada imóvel, dotada de fé pública e prova absoluta da propriedade;</a:t>
            </a:r>
            <a:br>
              <a:rPr lang="pt-BR" altLang="pt-BR" sz="1500" dirty="0"/>
            </a:br>
            <a:r>
              <a:rPr lang="pt-BR" altLang="pt-BR" sz="1500" dirty="0"/>
              <a:t>* Obrigatoriedade de registro no Registro Geral de Imóveis;</a:t>
            </a:r>
            <a:br>
              <a:rPr lang="pt-BR" altLang="pt-BR" sz="1500" dirty="0"/>
            </a:br>
            <a:r>
              <a:rPr lang="pt-BR" sz="1500" dirty="0"/>
              <a:t>* Processo misto, demorado e dispendioso;</a:t>
            </a:r>
            <a:br>
              <a:rPr lang="pt-BR" sz="1500" dirty="0"/>
            </a:br>
            <a:r>
              <a:rPr lang="pt-BR" sz="1500" dirty="0"/>
              <a:t>* Prova absoluta e não relativa de domínio;</a:t>
            </a:r>
            <a:br>
              <a:rPr lang="pt-BR" altLang="pt-BR" sz="1500" dirty="0"/>
            </a:br>
            <a:r>
              <a:rPr lang="pt-BR" altLang="pt-BR" sz="1500" dirty="0"/>
              <a:t>* Pouco usado, porém ainda em vigência (Lei de Registros Públicos- </a:t>
            </a:r>
            <a:r>
              <a:rPr lang="pt-BR" altLang="pt-BR" sz="1500" dirty="0" err="1"/>
              <a:t>arts</a:t>
            </a:r>
            <a:r>
              <a:rPr lang="pt-BR" altLang="pt-BR" sz="1500" dirty="0"/>
              <a:t>. 277 e seguintes).</a:t>
            </a:r>
            <a:endParaRPr lang="pt-BR" sz="15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492B32-C96E-31A3-6BCA-6FE4AAFE48A4}"/>
              </a:ext>
            </a:extLst>
          </p:cNvPr>
          <p:cNvSpPr txBox="1"/>
          <p:nvPr/>
        </p:nvSpPr>
        <p:spPr>
          <a:xfrm>
            <a:off x="1503947" y="1433295"/>
            <a:ext cx="7267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/>
              <a:t>DECRETO Nº 451-B/1890 E DECRETO Nº 955-A/1890 </a:t>
            </a:r>
            <a:endParaRPr lang="pt-BR" sz="2400" b="1" dirty="0"/>
          </a:p>
        </p:txBody>
      </p:sp>
      <p:pic>
        <p:nvPicPr>
          <p:cNvPr id="5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E29E331E-4A0E-48F4-88C3-9427717B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2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C9B1C-88C8-EE16-75AF-C5A5B483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9" y="2276872"/>
            <a:ext cx="8885321" cy="423400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sz="1275" dirty="0">
                <a:latin typeface="+mn-lt"/>
              </a:rPr>
              <a:t>3. DISPOSITIVO</a:t>
            </a:r>
            <a:br>
              <a:rPr lang="pt-BR" sz="1275" dirty="0">
                <a:latin typeface="+mn-lt"/>
              </a:rPr>
            </a:br>
            <a:r>
              <a:rPr lang="pt-BR" sz="1275" i="1" dirty="0">
                <a:latin typeface="+mn-lt"/>
              </a:rPr>
              <a:t>Ante o exposto, JULGO PARCIALMENTE PROCEDENTE os pedidos formulados na inicial para:</a:t>
            </a:r>
            <a:br>
              <a:rPr lang="pt-BR" sz="1275" i="1" dirty="0">
                <a:latin typeface="+mn-lt"/>
              </a:rPr>
            </a:br>
            <a:r>
              <a:rPr lang="pt-BR" sz="1275" i="1" dirty="0">
                <a:latin typeface="+mn-lt"/>
              </a:rPr>
              <a:t>a) declarar a nulidade das sentenças dos processos </a:t>
            </a:r>
            <a:r>
              <a:rPr lang="pt-BR" sz="1275" i="1" dirty="0" err="1">
                <a:latin typeface="+mn-lt"/>
              </a:rPr>
              <a:t>Torrens</a:t>
            </a:r>
            <a:r>
              <a:rPr lang="pt-BR" sz="1275" i="1" dirty="0">
                <a:latin typeface="+mn-lt"/>
              </a:rPr>
              <a:t> e das matrículas ora impugnadas, operando efeitos </a:t>
            </a:r>
            <a:r>
              <a:rPr lang="pt-BR" sz="1275" i="1" dirty="0" err="1">
                <a:latin typeface="+mn-lt"/>
              </a:rPr>
              <a:t>ex</a:t>
            </a:r>
            <a:r>
              <a:rPr lang="pt-BR" sz="1275" i="1" dirty="0">
                <a:latin typeface="+mn-lt"/>
              </a:rPr>
              <a:t> </a:t>
            </a:r>
            <a:r>
              <a:rPr lang="pt-BR" sz="1275" i="1" dirty="0" err="1">
                <a:latin typeface="+mn-lt"/>
              </a:rPr>
              <a:t>tunc</a:t>
            </a:r>
            <a:r>
              <a:rPr lang="pt-BR" sz="1275" i="1" dirty="0">
                <a:latin typeface="+mn-lt"/>
              </a:rPr>
              <a:t>, desconstituindo-se todas as situações anteriores geradas a partir de sua edição, restaurando-se a situação anterior, assegurando o direito à União a registrar a área obstruída por essa fraude fundiária;</a:t>
            </a:r>
            <a:br>
              <a:rPr lang="pt-BR" sz="1275" i="1" dirty="0">
                <a:latin typeface="+mn-lt"/>
              </a:rPr>
            </a:br>
            <a:r>
              <a:rPr lang="pt-BR" sz="1275" i="1" dirty="0">
                <a:latin typeface="+mn-lt"/>
              </a:rPr>
              <a:t>b) declarar a </a:t>
            </a:r>
            <a:r>
              <a:rPr lang="pt-BR" sz="1275" i="1" dirty="0" err="1">
                <a:latin typeface="+mn-lt"/>
              </a:rPr>
              <a:t>dominialidade</a:t>
            </a:r>
            <a:r>
              <a:rPr lang="pt-BR" sz="1275" i="1" dirty="0">
                <a:latin typeface="+mn-lt"/>
              </a:rPr>
              <a:t> pública federal da área constante na Matrícula Torres Matrícula n° 001 - Registro </a:t>
            </a:r>
            <a:r>
              <a:rPr lang="pt-BR" sz="1275" i="1" dirty="0" err="1">
                <a:latin typeface="+mn-lt"/>
              </a:rPr>
              <a:t>Torrens</a:t>
            </a:r>
            <a:r>
              <a:rPr lang="pt-BR" sz="1275" i="1" dirty="0">
                <a:latin typeface="+mn-lt"/>
              </a:rPr>
              <a:t> - Livro Matriz (Imóvel Quatro Irmãos), assim como das matrículas dos imóveis decorrentes do desdobramento desse imóvel, objeto da presente ação;</a:t>
            </a:r>
            <a:br>
              <a:rPr lang="pt-BR" sz="1275" i="1" dirty="0">
                <a:latin typeface="+mn-lt"/>
              </a:rPr>
            </a:br>
            <a:r>
              <a:rPr lang="pt-BR" sz="1275" i="1" dirty="0">
                <a:latin typeface="+mn-lt"/>
              </a:rPr>
              <a:t>c) determinar o cancelamento da Matrícula </a:t>
            </a:r>
            <a:r>
              <a:rPr lang="pt-BR" sz="1275" i="1" dirty="0" err="1">
                <a:latin typeface="+mn-lt"/>
              </a:rPr>
              <a:t>Torrens</a:t>
            </a:r>
            <a:r>
              <a:rPr lang="pt-BR" sz="1275" i="1" dirty="0">
                <a:latin typeface="+mn-lt"/>
              </a:rPr>
              <a:t> Matrícula n° 001 – Registro </a:t>
            </a:r>
            <a:r>
              <a:rPr lang="pt-BR" sz="1275" i="1" dirty="0" err="1">
                <a:latin typeface="+mn-lt"/>
              </a:rPr>
              <a:t>Torrens</a:t>
            </a:r>
            <a:r>
              <a:rPr lang="pt-BR" sz="1275" i="1" dirty="0">
                <a:latin typeface="+mn-lt"/>
              </a:rPr>
              <a:t> - Livro Matriz [...]</a:t>
            </a:r>
            <a:br>
              <a:rPr lang="pt-BR" sz="1275" i="1" dirty="0">
                <a:latin typeface="+mn-lt"/>
              </a:rPr>
            </a:br>
            <a:r>
              <a:rPr lang="pt-BR" sz="1275" i="1" dirty="0">
                <a:latin typeface="+mn-lt"/>
              </a:rPr>
              <a:t>Oficie-se Cartório do 1º Ofício do Registro de Imóveis de Itaituba, para que cumpra o que foi determinado nesta sentença referente ao cancelamento da Matrícula Torres Matrícula n° 001 - Registro </a:t>
            </a:r>
            <a:r>
              <a:rPr lang="pt-BR" sz="1275" i="1" dirty="0" err="1">
                <a:latin typeface="+mn-lt"/>
              </a:rPr>
              <a:t>Torrens</a:t>
            </a:r>
            <a:r>
              <a:rPr lang="pt-BR" sz="1275" i="1" dirty="0">
                <a:latin typeface="+mn-lt"/>
              </a:rPr>
              <a:t> - Livro Matriz [...]</a:t>
            </a:r>
            <a:br>
              <a:rPr lang="pt-BR" sz="1275" i="1" dirty="0">
                <a:latin typeface="+mn-lt"/>
              </a:rPr>
            </a:br>
            <a:r>
              <a:rPr lang="pt-BR" sz="1275" i="1" dirty="0">
                <a:latin typeface="+mn-lt"/>
              </a:rPr>
              <a:t>Intimem-se. Cumpra-se. Itaituba-PA, (assinado eletronicamente em 17/12/2021)</a:t>
            </a:r>
            <a:br>
              <a:rPr lang="pt-BR" sz="1275" i="1" dirty="0">
                <a:latin typeface="+mn-lt"/>
              </a:rPr>
            </a:br>
            <a:r>
              <a:rPr lang="pt-BR" sz="1275" i="1" dirty="0">
                <a:latin typeface="+mn-lt"/>
              </a:rPr>
              <a:t>Domingos Daniel Moutinho da Conceição Filho</a:t>
            </a:r>
            <a:br>
              <a:rPr lang="pt-BR" sz="1275" i="1" dirty="0">
                <a:latin typeface="+mn-lt"/>
              </a:rPr>
            </a:br>
            <a:r>
              <a:rPr lang="pt-BR" sz="1275" i="1" dirty="0">
                <a:latin typeface="+mn-lt"/>
              </a:rPr>
              <a:t>Juiz Federal.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C52D4B-28A9-DEAF-ED5E-EAA8E3C340B4}"/>
              </a:ext>
            </a:extLst>
          </p:cNvPr>
          <p:cNvSpPr txBox="1"/>
          <p:nvPr/>
        </p:nvSpPr>
        <p:spPr>
          <a:xfrm>
            <a:off x="2195736" y="1564391"/>
            <a:ext cx="67617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100" b="1" dirty="0"/>
              <a:t>SENTENÇA PROFERIDA NOS AUTOS DA ACP</a:t>
            </a:r>
          </a:p>
        </p:txBody>
      </p:sp>
      <p:pic>
        <p:nvPicPr>
          <p:cNvPr id="5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490B6106-B0CE-4B56-999A-60B094D0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5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9152" y="1597442"/>
            <a:ext cx="8265695" cy="5306964"/>
          </a:xfrm>
        </p:spPr>
        <p:txBody>
          <a:bodyPr anchor="t">
            <a:normAutofit/>
          </a:bodyPr>
          <a:lstStyle/>
          <a:p>
            <a:pPr algn="just"/>
            <a:br>
              <a:rPr lang="pt-BR" sz="1800" dirty="0">
                <a:latin typeface="+mn-lt"/>
              </a:rPr>
            </a:b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* Constituição do Fundo de Garantia:  entregue ao Tesouro Nacional para  pagamento ao adquirente de imóvel inscrito nesse sistema cujo domínio fosse perdido.</a:t>
            </a:r>
            <a:br>
              <a:rPr lang="pt-BR" sz="1800" dirty="0">
                <a:latin typeface="+mn-lt"/>
              </a:rPr>
            </a:b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*CC/1916, Art. 1.807. </a:t>
            </a:r>
            <a:r>
              <a:rPr lang="pt-BR" sz="1800" i="1" dirty="0">
                <a:latin typeface="+mn-lt"/>
              </a:rPr>
              <a:t>Ficam revogadas as Ordenações, Alvarás, Leis, Decretos, Resoluções, Usos e Costumes concernentes às matérias de direito civil reguladas neste Código</a:t>
            </a:r>
            <a:br>
              <a:rPr lang="pt-BR" sz="1800" i="1" dirty="0">
                <a:latin typeface="+mn-lt"/>
              </a:rPr>
            </a:br>
            <a:br>
              <a:rPr lang="pt-BR" sz="1800" i="1" dirty="0">
                <a:latin typeface="+mn-lt"/>
              </a:rPr>
            </a:br>
            <a:r>
              <a:rPr lang="pt-BR" sz="1800" dirty="0">
                <a:latin typeface="+mn-lt"/>
              </a:rPr>
              <a:t>Lei Orçamentária nº 4.446/1917, art. 1º, 90:  </a:t>
            </a:r>
            <a:r>
              <a:rPr lang="pt-BR" sz="1800" i="1" dirty="0">
                <a:latin typeface="+mn-lt"/>
              </a:rPr>
              <a:t>Fundo de garantia do registro </a:t>
            </a:r>
            <a:r>
              <a:rPr lang="pt-BR" sz="1800" i="1" dirty="0" err="1">
                <a:latin typeface="+mn-lt"/>
              </a:rPr>
              <a:t>Torrens</a:t>
            </a:r>
            <a:r>
              <a:rPr lang="pt-BR" sz="1800" i="1" dirty="0">
                <a:latin typeface="+mn-lt"/>
              </a:rPr>
              <a:t>: importância das porcentagens e multas a que se referem os </a:t>
            </a:r>
            <a:r>
              <a:rPr lang="pt-BR" sz="1800" i="1" dirty="0" err="1">
                <a:latin typeface="+mn-lt"/>
              </a:rPr>
              <a:t>arts</a:t>
            </a:r>
            <a:r>
              <a:rPr lang="pt-BR" sz="1800" i="1" dirty="0">
                <a:latin typeface="+mn-lt"/>
              </a:rPr>
              <a:t>. 60 e 61 do decreto n. 451 B, de 31 de maio de 1890, que está e continua em vigor</a:t>
            </a:r>
            <a:br>
              <a:rPr lang="pt-BR" sz="1800" dirty="0">
                <a:latin typeface="+mn-lt"/>
              </a:rPr>
            </a:b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* Procedimento de Inscrição no Registro </a:t>
            </a:r>
            <a:r>
              <a:rPr lang="pt-BR" sz="1800" dirty="0" err="1">
                <a:latin typeface="+mn-lt"/>
              </a:rPr>
              <a:t>Torrens</a:t>
            </a:r>
            <a:r>
              <a:rPr lang="pt-BR" sz="1800" dirty="0">
                <a:latin typeface="+mn-lt"/>
              </a:rPr>
              <a:t> também previsto no Código de Processo Civil de 1939; com remissão de sua vigência no Código de 1973, até regulamentação em nova lei (Lei nº 6.015/1973).</a:t>
            </a:r>
          </a:p>
        </p:txBody>
      </p:sp>
      <p:sp>
        <p:nvSpPr>
          <p:cNvPr id="4" name="Espaço Reservado para Número de Slide 2">
            <a:extLst>
              <a:ext uri="{FF2B5EF4-FFF2-40B4-BE49-F238E27FC236}">
                <a16:creationId xmlns:a16="http://schemas.microsoft.com/office/drawing/2014/main" id="{FBF4B59B-60BD-6C6E-0F7F-66DA750B694F}"/>
              </a:ext>
            </a:extLst>
          </p:cNvPr>
          <p:cNvSpPr txBox="1">
            <a:spLocks/>
          </p:cNvSpPr>
          <p:nvPr/>
        </p:nvSpPr>
        <p:spPr>
          <a:xfrm>
            <a:off x="8568444" y="5555643"/>
            <a:ext cx="400972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4B372-C4E9-DB48-93BA-62F9C68D8B35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96DE0-DD03-4B57-8D0E-860E29D57C0B}"/>
              </a:ext>
            </a:extLst>
          </p:cNvPr>
          <p:cNvSpPr txBox="1"/>
          <p:nvPr/>
        </p:nvSpPr>
        <p:spPr>
          <a:xfrm>
            <a:off x="1619672" y="1366609"/>
            <a:ext cx="6192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+mn-lt"/>
              </a:rPr>
              <a:t>FUNDO DE GARANTIA - TESOURO NACIONAL </a:t>
            </a:r>
            <a:endParaRPr lang="pt-BR" sz="2400" b="1" dirty="0"/>
          </a:p>
        </p:txBody>
      </p:sp>
      <p:pic>
        <p:nvPicPr>
          <p:cNvPr id="7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17DB7EEC-54FC-42B1-8E1E-EEF77ABD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5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601" y="2547771"/>
            <a:ext cx="8716808" cy="2583077"/>
          </a:xfrm>
        </p:spPr>
        <p:txBody>
          <a:bodyPr anchor="t">
            <a:normAutofit/>
          </a:bodyPr>
          <a:lstStyle/>
          <a:p>
            <a:pPr algn="l"/>
            <a:r>
              <a:rPr lang="pt-BR" sz="1800" i="1" dirty="0">
                <a:latin typeface="+mn-lt"/>
              </a:rPr>
              <a:t>Art. 530. Adquire-se a propriedade imóvel:</a:t>
            </a:r>
            <a:br>
              <a:rPr lang="pt-BR" sz="1800" i="1" dirty="0">
                <a:latin typeface="+mn-lt"/>
              </a:rPr>
            </a:br>
            <a:r>
              <a:rPr lang="pt-BR" sz="1800" i="1" dirty="0">
                <a:latin typeface="+mn-lt"/>
              </a:rPr>
              <a:t>I - Pela transcrição do título de transferência no registro do imóvel. </a:t>
            </a:r>
            <a:br>
              <a:rPr lang="pt-BR" sz="1800" i="1" dirty="0">
                <a:latin typeface="+mn-lt"/>
              </a:rPr>
            </a:b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* Alienante continua a ser dono enquanto não transcrito o Título (art. 533);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* presunção de </a:t>
            </a:r>
            <a:r>
              <a:rPr lang="pt-BR" sz="1800" dirty="0" err="1">
                <a:latin typeface="+mn-lt"/>
              </a:rPr>
              <a:t>dominialidade</a:t>
            </a:r>
            <a:r>
              <a:rPr lang="pt-BR" sz="1800" dirty="0">
                <a:latin typeface="+mn-lt"/>
              </a:rPr>
              <a:t> a quem transcreveu o título (art. 859);</a:t>
            </a:r>
            <a:br>
              <a:rPr lang="pt-BR" sz="1800" i="1" dirty="0">
                <a:latin typeface="+mn-lt"/>
              </a:rPr>
            </a:br>
            <a:br>
              <a:rPr lang="pt-BR" sz="1800" i="1" dirty="0">
                <a:latin typeface="+mn-lt"/>
              </a:rPr>
            </a:br>
            <a:r>
              <a:rPr lang="pt-BR" sz="1800" b="1" i="1" dirty="0">
                <a:latin typeface="+mn-lt"/>
              </a:rPr>
              <a:t>Art. 134. </a:t>
            </a:r>
            <a:r>
              <a:rPr lang="pt-BR" sz="1800" i="1" dirty="0">
                <a:latin typeface="+mn-lt"/>
              </a:rPr>
              <a:t>É, outro sim, da substância do ato a escritura publica [...]</a:t>
            </a:r>
            <a:br>
              <a:rPr lang="pt-BR" sz="1800" i="1" dirty="0">
                <a:latin typeface="+mn-lt"/>
              </a:rPr>
            </a:br>
            <a:r>
              <a:rPr lang="pt-BR" sz="1800" i="1" dirty="0">
                <a:latin typeface="+mn-lt"/>
              </a:rPr>
              <a:t>II. Nos contratos constitutivos ou translativos de direitos reais sobre imóveis de valor superior a um conto de réis, excetuado o penhor agrícola.</a:t>
            </a:r>
            <a:endParaRPr lang="pt-BR" sz="1800" dirty="0">
              <a:latin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AEF857-6251-496F-9D31-01A5BF695946}"/>
              </a:ext>
            </a:extLst>
          </p:cNvPr>
          <p:cNvSpPr txBox="1"/>
          <p:nvPr/>
        </p:nvSpPr>
        <p:spPr>
          <a:xfrm>
            <a:off x="2089275" y="70536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+mn-lt"/>
              </a:rPr>
              <a:t>Lei  nº 3.071, de 01/01/1916</a:t>
            </a:r>
            <a:r>
              <a:rPr lang="pt-BR" sz="1400" dirty="0">
                <a:latin typeface="+mn-lt"/>
              </a:rPr>
              <a:t> – Código Civil Brasileiro:</a:t>
            </a:r>
            <a:endParaRPr lang="pt-BR" dirty="0"/>
          </a:p>
        </p:txBody>
      </p:sp>
      <p:pic>
        <p:nvPicPr>
          <p:cNvPr id="7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31C3C651-43B6-49B5-908D-A17F0108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D4C2FB8-F051-416D-84E9-6448CAFC6201}"/>
              </a:ext>
            </a:extLst>
          </p:cNvPr>
          <p:cNvSpPr txBox="1"/>
          <p:nvPr/>
        </p:nvSpPr>
        <p:spPr>
          <a:xfrm>
            <a:off x="602520" y="1772720"/>
            <a:ext cx="7978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LEI  Nº 3.071, DE 01/01/1916 – CÓDIGO CIVIL BRASILEIRO:</a:t>
            </a:r>
          </a:p>
        </p:txBody>
      </p:sp>
    </p:spTree>
    <p:extLst>
      <p:ext uri="{BB962C8B-B14F-4D97-AF65-F5344CB8AC3E}">
        <p14:creationId xmlns:p14="http://schemas.microsoft.com/office/powerpoint/2010/main" val="196963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011" y="1350544"/>
            <a:ext cx="8373979" cy="4562732"/>
          </a:xfrm>
        </p:spPr>
        <p:txBody>
          <a:bodyPr anchor="t">
            <a:normAutofit/>
          </a:bodyPr>
          <a:lstStyle/>
          <a:p>
            <a:br>
              <a:rPr lang="pt-BR" sz="2100" b="1" dirty="0">
                <a:solidFill>
                  <a:srgbClr val="7030A0"/>
                </a:solidFill>
                <a:latin typeface="+mn-lt"/>
              </a:rPr>
            </a:br>
            <a:r>
              <a:rPr lang="pt-BR" sz="3100" b="1" dirty="0">
                <a:latin typeface="+mn-lt"/>
              </a:rPr>
              <a:t>LEGISLAÇÃO SUBSEQUENTE AO CC/1916</a:t>
            </a:r>
            <a:br>
              <a:rPr lang="pt-BR" sz="2100" b="1" dirty="0">
                <a:latin typeface="+mn-lt"/>
              </a:rPr>
            </a:br>
            <a:br>
              <a:rPr lang="pt-BR" sz="2100" b="1" dirty="0">
                <a:latin typeface="+mn-lt"/>
              </a:rPr>
            </a:br>
            <a:endParaRPr lang="pt-BR" sz="3000" b="1" dirty="0"/>
          </a:p>
        </p:txBody>
      </p:sp>
      <p:sp>
        <p:nvSpPr>
          <p:cNvPr id="4" name="Espaço Reservado para Número de Slide 2">
            <a:extLst>
              <a:ext uri="{FF2B5EF4-FFF2-40B4-BE49-F238E27FC236}">
                <a16:creationId xmlns:a16="http://schemas.microsoft.com/office/drawing/2014/main" id="{C3BE1467-4FB2-D928-6A7D-C24D9EFB8FEC}"/>
              </a:ext>
            </a:extLst>
          </p:cNvPr>
          <p:cNvSpPr txBox="1">
            <a:spLocks/>
          </p:cNvSpPr>
          <p:nvPr/>
        </p:nvSpPr>
        <p:spPr>
          <a:xfrm>
            <a:off x="8568444" y="5555643"/>
            <a:ext cx="400972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4B372-C4E9-DB48-93BA-62F9C68D8B35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47F9BE30-B705-4EAA-9BAB-51A276CA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35B3957-1FFE-433E-B57B-2D2B86FECC5A}"/>
              </a:ext>
            </a:extLst>
          </p:cNvPr>
          <p:cNvSpPr txBox="1"/>
          <p:nvPr/>
        </p:nvSpPr>
        <p:spPr>
          <a:xfrm>
            <a:off x="1170992" y="2636912"/>
            <a:ext cx="79730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800" b="1" dirty="0">
                <a:latin typeface="+mn-lt"/>
              </a:rPr>
              <a:t>DECRETO Nº 12.343, DE 03/01/1917:</a:t>
            </a:r>
          </a:p>
          <a:p>
            <a:endParaRPr lang="pt-BR" b="1" dirty="0"/>
          </a:p>
          <a:p>
            <a:r>
              <a:rPr lang="pt-BR" sz="1400" b="1" dirty="0">
                <a:latin typeface="+mn-lt"/>
              </a:rPr>
              <a:t>	</a:t>
            </a:r>
            <a:r>
              <a:rPr lang="pt-BR" sz="1400" dirty="0">
                <a:latin typeface="+mn-lt"/>
              </a:rPr>
              <a:t>Enquanto não instalado o Registro Público de Imóveis por lei especial, os serviços ficariam a cargo do Registro Geral, nos moldes do Decreto nº 169-A/1890 e Decreto nº 370/1890.</a:t>
            </a:r>
            <a:br>
              <a:rPr lang="pt-BR" sz="1400" dirty="0">
                <a:latin typeface="+mn-lt"/>
              </a:rPr>
            </a:br>
            <a:br>
              <a:rPr lang="pt-BR" sz="1800" dirty="0">
                <a:latin typeface="+mn-lt"/>
              </a:rPr>
            </a:br>
            <a:r>
              <a:rPr lang="pt-BR" sz="1800" b="1" dirty="0">
                <a:latin typeface="+mn-lt"/>
              </a:rPr>
              <a:t>- LEI Nº 4.827, DE 07/02/1924</a:t>
            </a:r>
            <a:br>
              <a:rPr lang="pt-BR" sz="1800" b="1" dirty="0">
                <a:latin typeface="+mn-lt"/>
              </a:rPr>
            </a:br>
            <a:r>
              <a:rPr lang="pt-BR" sz="1800" b="1" dirty="0">
                <a:latin typeface="+mn-lt"/>
              </a:rPr>
              <a:t>- DECRETO Nº 18.542, DE 24 DE DEZEMBRO DE 1928</a:t>
            </a:r>
            <a:br>
              <a:rPr lang="pt-BR" sz="1800" b="1" dirty="0">
                <a:latin typeface="+mn-lt"/>
              </a:rPr>
            </a:br>
            <a:r>
              <a:rPr lang="pt-BR" sz="1800" b="1" dirty="0">
                <a:latin typeface="+mn-lt"/>
              </a:rPr>
              <a:t>- DECRETO Nº 4.857, DE 09 DE NOVEMBRO DE 1939</a:t>
            </a:r>
            <a:br>
              <a:rPr lang="pt-BR" sz="1800" b="1" dirty="0">
                <a:latin typeface="+mn-lt"/>
              </a:rPr>
            </a:br>
            <a:r>
              <a:rPr lang="pt-BR" sz="1800" b="1" dirty="0">
                <a:latin typeface="+mn-lt"/>
              </a:rPr>
              <a:t>- DECRETO-LEI Nº 1.000, DE 21 DE OUTUBRO DE 1969</a:t>
            </a:r>
            <a:br>
              <a:rPr lang="pt-BR" sz="1800" dirty="0">
                <a:solidFill>
                  <a:srgbClr val="7030A0"/>
                </a:solidFill>
                <a:latin typeface="+mn-lt"/>
              </a:rPr>
            </a:br>
            <a:br>
              <a:rPr lang="pt-BR" sz="1800" dirty="0">
                <a:latin typeface="+mn-lt"/>
              </a:rPr>
            </a:br>
            <a:br>
              <a:rPr lang="pt-BR" sz="1200" dirty="0">
                <a:latin typeface="+mn-lt"/>
              </a:rPr>
            </a:br>
            <a:br>
              <a:rPr lang="pt-BR" sz="1400" dirty="0">
                <a:latin typeface="+mn-lt"/>
              </a:rPr>
            </a:br>
            <a:r>
              <a:rPr lang="pt-BR" sz="3600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25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"/>
          <p:cNvSpPr/>
          <p:nvPr/>
        </p:nvSpPr>
        <p:spPr>
          <a:xfrm>
            <a:off x="2928417" y="2807047"/>
            <a:ext cx="318939" cy="318939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pic>
        <p:nvPicPr>
          <p:cNvPr id="16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5432963D-967B-447B-A7E4-7608110A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9B6BD8E-6416-4C2E-B866-F09F02C84C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1" r="15194" b="38795"/>
          <a:stretch/>
        </p:blipFill>
        <p:spPr>
          <a:xfrm>
            <a:off x="4402634" y="1657547"/>
            <a:ext cx="4741713" cy="261793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E2ECF0F-CAFA-4110-B09D-DBE680436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6832"/>
            <a:ext cx="4353971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816DAF5-D88E-07CB-E239-1EE25BF8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16</a:t>
            </a:fld>
            <a:endParaRPr lang="en-US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5D2CB101-4D58-E96B-8FE8-71E519295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97" y="2395091"/>
            <a:ext cx="8289335" cy="36456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1800" b="1" dirty="0">
                <a:latin typeface="Calibri (Corpo)"/>
              </a:rPr>
              <a:t>Procedimento </a:t>
            </a:r>
            <a:r>
              <a:rPr lang="pt-BR" sz="1800" b="1" dirty="0" err="1">
                <a:latin typeface="Calibri (Corpo)"/>
              </a:rPr>
              <a:t>Registrário</a:t>
            </a:r>
            <a:r>
              <a:rPr lang="pt-BR" sz="1800" b="1" dirty="0">
                <a:latin typeface="Calibri (Corpo)"/>
              </a:rPr>
              <a:t> Comum </a:t>
            </a:r>
            <a:r>
              <a:rPr lang="pt-BR" sz="1800" dirty="0">
                <a:latin typeface="Calibri (Corpo)"/>
              </a:rPr>
              <a:t>– Atualmente regido pela Lei nº 6.015/1973;</a:t>
            </a:r>
          </a:p>
          <a:p>
            <a:pPr>
              <a:lnSpc>
                <a:spcPct val="120000"/>
              </a:lnSpc>
            </a:pPr>
            <a:r>
              <a:rPr lang="pt-BR" sz="1800" b="1" dirty="0">
                <a:latin typeface="Calibri (Corpo)"/>
              </a:rPr>
              <a:t>Procedimento </a:t>
            </a:r>
            <a:r>
              <a:rPr lang="pt-BR" sz="1800" b="1" dirty="0" err="1">
                <a:latin typeface="Calibri (Corpo)"/>
              </a:rPr>
              <a:t>Registrário</a:t>
            </a:r>
            <a:r>
              <a:rPr lang="pt-BR" sz="1800" b="1" dirty="0">
                <a:latin typeface="Calibri (Corpo)"/>
              </a:rPr>
              <a:t> Especial </a:t>
            </a:r>
            <a:r>
              <a:rPr lang="pt-BR" sz="1800" dirty="0">
                <a:latin typeface="Calibri (Corpo)"/>
              </a:rPr>
              <a:t>– Registro </a:t>
            </a:r>
            <a:r>
              <a:rPr lang="pt-BR" sz="1800" dirty="0" err="1">
                <a:latin typeface="Calibri (Corpo)"/>
              </a:rPr>
              <a:t>Torrens</a:t>
            </a:r>
            <a:r>
              <a:rPr lang="pt-BR" sz="1800" dirty="0">
                <a:latin typeface="Calibri (Corpo)"/>
              </a:rPr>
              <a:t>, instituído pelo </a:t>
            </a:r>
            <a:r>
              <a:rPr lang="pt-BR" altLang="pt-BR" sz="1800" dirty="0">
                <a:latin typeface="Calibri (Corpo)"/>
              </a:rPr>
              <a:t>Decreto nº 451-B/1890 e Decreto nº 955-A/1890</a:t>
            </a:r>
            <a:r>
              <a:rPr lang="pt-BR" sz="1800" dirty="0">
                <a:latin typeface="Calibri (Corpo)"/>
              </a:rPr>
              <a:t> e </a:t>
            </a:r>
            <a:r>
              <a:rPr lang="pt-BR" sz="1800" dirty="0" err="1">
                <a:latin typeface="Calibri (Corpo)"/>
              </a:rPr>
              <a:t>arts</a:t>
            </a:r>
            <a:r>
              <a:rPr lang="pt-BR" sz="1800" dirty="0">
                <a:latin typeface="Calibri (Corpo)"/>
              </a:rPr>
              <a:t>. 277 e seguintes da Lei nº 6.015/1973;</a:t>
            </a:r>
          </a:p>
          <a:p>
            <a:pPr>
              <a:lnSpc>
                <a:spcPct val="120000"/>
              </a:lnSpc>
            </a:pPr>
            <a:br>
              <a:rPr lang="pt-BR" sz="1800" dirty="0">
                <a:latin typeface="Calibri (Corpo)"/>
              </a:rPr>
            </a:br>
            <a:r>
              <a:rPr lang="pt-BR" sz="1800" b="1" dirty="0">
                <a:latin typeface="Calibri (Corpo)"/>
              </a:rPr>
              <a:t>Outras bases administrativas de registros de imóveis (cadastro)</a:t>
            </a:r>
            <a:br>
              <a:rPr lang="pt-BR" sz="1800" b="1" dirty="0">
                <a:solidFill>
                  <a:srgbClr val="7030A0"/>
                </a:solidFill>
                <a:latin typeface="Calibri (Corpo)"/>
              </a:rPr>
            </a:br>
            <a:r>
              <a:rPr lang="pt-BR" sz="1800" dirty="0">
                <a:latin typeface="Calibri (Corpo)"/>
              </a:rPr>
              <a:t>*</a:t>
            </a:r>
            <a:r>
              <a:rPr lang="pt-BR" sz="1800" b="1" dirty="0">
                <a:solidFill>
                  <a:srgbClr val="7030A0"/>
                </a:solidFill>
                <a:latin typeface="Calibri (Corpo)"/>
              </a:rPr>
              <a:t> </a:t>
            </a:r>
            <a:r>
              <a:rPr lang="pt-BR" sz="1800" dirty="0">
                <a:latin typeface="Calibri (Corpo)"/>
              </a:rPr>
              <a:t>Lei 4.504/1964 – previsão de elaboração de um cadastro dos imóveis rurais em todo o país;</a:t>
            </a:r>
            <a:br>
              <a:rPr lang="pt-BR" sz="1800" dirty="0">
                <a:latin typeface="Calibri (Corpo)"/>
              </a:rPr>
            </a:br>
            <a:r>
              <a:rPr lang="pt-BR" sz="1800" dirty="0">
                <a:latin typeface="Calibri (Corpo)"/>
              </a:rPr>
              <a:t>* Lei nº 5.868/1972 - Sistema Nacional de Cadastro Rural – SNCR; </a:t>
            </a:r>
            <a:br>
              <a:rPr lang="pt-BR" sz="1800" dirty="0">
                <a:latin typeface="Calibri (Corpo)"/>
              </a:rPr>
            </a:br>
            <a:r>
              <a:rPr lang="pt-BR" sz="1800" dirty="0">
                <a:latin typeface="Calibri (Corpo)"/>
              </a:rPr>
              <a:t>* Lei nº 9.393/1996 -  Cadastro Fiscal de Imóveis Rurais – CAFIR;</a:t>
            </a:r>
            <a:br>
              <a:rPr lang="pt-BR" sz="1800" dirty="0">
                <a:latin typeface="Calibri (Corpo)"/>
              </a:rPr>
            </a:br>
            <a:r>
              <a:rPr lang="pt-BR" sz="1800" dirty="0">
                <a:latin typeface="Calibri (Corpo)"/>
              </a:rPr>
              <a:t>* Decreto 11.108/2022- Cadastro Imobiliário Brasileiro  - CIB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0ED3F21-DC0F-61B9-AFDE-98B31753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28" y="1412776"/>
            <a:ext cx="8289335" cy="75565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REGISTRAIS NO BRASIL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BA041A68-2AF0-4E0A-B541-C4735B4D5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3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EC14FD8-4B1F-4EB3-88CA-EE4E662301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17</a:t>
            </a:fld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9991CD1-BD82-494C-B7CE-51ACF647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68425"/>
            <a:ext cx="8289335" cy="56673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SISTEMAS REGISTRAIS - DOUTRINA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15418E75-8CE3-DC35-359D-709DF556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553" y="2409585"/>
            <a:ext cx="4616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/>
              <a:t>Privatista – </a:t>
            </a:r>
            <a:r>
              <a:rPr lang="es-ES" b="1" dirty="0" err="1"/>
              <a:t>Francês</a:t>
            </a:r>
            <a:r>
              <a:rPr lang="es-ES" b="1" dirty="0"/>
              <a:t>  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4D0F389-F97C-E3C8-C85F-340F7A7D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758" y="5377097"/>
            <a:ext cx="4616648" cy="369332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/>
              <a:t>Sistema Eclético - Brasileiro</a:t>
            </a:r>
            <a:endParaRPr lang="es-ES" sz="2400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8763F0-6A3A-7B54-009C-52C8ADB74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553" y="3951215"/>
            <a:ext cx="4616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/>
              <a:t>Publicista - </a:t>
            </a:r>
            <a:r>
              <a:rPr lang="es-ES" b="1" dirty="0" err="1"/>
              <a:t>Alemão</a:t>
            </a:r>
            <a:endParaRPr lang="es-ES" b="1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162F1A4-1E96-C2FD-7868-519995B91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2343232"/>
            <a:ext cx="1397902" cy="9686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4D74764-0636-70CC-0B32-97114E859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9" y="5348720"/>
            <a:ext cx="1397902" cy="98530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0079398-F928-535C-F07C-1FBD69E431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4" y="3810174"/>
            <a:ext cx="1397902" cy="968625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1309E0AF-F047-DC4E-85C1-87A8DB0CA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555" y="2784320"/>
            <a:ext cx="66247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1350" dirty="0"/>
              <a:t>O Direito real se constitui somente pelo contrato. A publicidade somente existe para oponibilidade a terceiros.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AAEEE97-31A8-B5E6-70D1-C8C7AC1CC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553" y="4338784"/>
            <a:ext cx="66247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1350" dirty="0"/>
              <a:t>Imprescindível a publicidade para Constituição do Direito real.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0C0AE057-D7AC-1E49-00E7-8F60BE59D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819" y="5685460"/>
            <a:ext cx="6624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1200" dirty="0"/>
              <a:t>Conjuga  os dois outros = título causal e sua publicidade. Exceto nas aquisições por sucessão </a:t>
            </a:r>
            <a:r>
              <a:rPr lang="pt-BR" sz="1200" i="1" dirty="0"/>
              <a:t>causa mortis</a:t>
            </a:r>
            <a:r>
              <a:rPr lang="pt-BR" sz="1200" dirty="0"/>
              <a:t>, na qual a herança  se transmite desde logo aos herdeiros. Inter vivos, a constituição de Direito real</a:t>
            </a:r>
            <a:r>
              <a:rPr lang="pt-BR" sz="1200" dirty="0">
                <a:solidFill>
                  <a:srgbClr val="FF0000"/>
                </a:solidFill>
              </a:rPr>
              <a:t> </a:t>
            </a:r>
            <a:r>
              <a:rPr lang="pt-BR" sz="1200" dirty="0"/>
              <a:t>somente se dá pelo Registro de Imóveis (artigo 1.245-Código Civil)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DF6DD60-2EC4-7208-9909-955179DCDF9D}"/>
              </a:ext>
            </a:extLst>
          </p:cNvPr>
          <p:cNvSpPr/>
          <p:nvPr/>
        </p:nvSpPr>
        <p:spPr>
          <a:xfrm>
            <a:off x="393669" y="2323526"/>
            <a:ext cx="8289336" cy="96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6B483C-7F30-A547-81BF-9ED43BCF1AAD}"/>
              </a:ext>
            </a:extLst>
          </p:cNvPr>
          <p:cNvSpPr/>
          <p:nvPr/>
        </p:nvSpPr>
        <p:spPr>
          <a:xfrm>
            <a:off x="393669" y="3806703"/>
            <a:ext cx="8289336" cy="96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719C02A-0703-FAC5-FE8B-B05538709E1F}"/>
              </a:ext>
            </a:extLst>
          </p:cNvPr>
          <p:cNvSpPr/>
          <p:nvPr/>
        </p:nvSpPr>
        <p:spPr>
          <a:xfrm>
            <a:off x="393669" y="5355663"/>
            <a:ext cx="8289336" cy="96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4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902D4354-A12F-4C26-BDEE-351D2C01C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0022" y="1411337"/>
            <a:ext cx="4894957" cy="1515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969"/>
              </a:lnSpc>
            </a:pPr>
            <a:endParaRPr lang="en-US" sz="3156" dirty="0"/>
          </a:p>
        </p:txBody>
      </p:sp>
      <p:sp>
        <p:nvSpPr>
          <p:cNvPr id="4" name="Text 1"/>
          <p:cNvSpPr/>
          <p:nvPr/>
        </p:nvSpPr>
        <p:spPr>
          <a:xfrm>
            <a:off x="467544" y="2458342"/>
            <a:ext cx="5458122" cy="937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	O Tribunal de Justiça de Mato Grosso (TJMT) implementou uma importante padronização dos atos de registro de imóveis, visando uniformizar e otimizar os procedimentos relacionados à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Regularização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	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Fundiária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Urbana (Reurb). Esta iniciativa, formalizada através do Provimento 37/2024, busca estabelecer diretrizes claras e eficientes para os profissionais do Poder Judiciário e cartórios de registro de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imóveis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	A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padronização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abrange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diversos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aspectos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do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processo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regularização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fundiária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incluindo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o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registro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da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regularização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, a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emissão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certidões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e o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registro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títulos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definitivos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.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Estas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medidas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visam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agilizar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os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procedimentos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reduzir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a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burocracia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garantir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maior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segurança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jurídica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para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todas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as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partes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envolvidas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no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processo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regularização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fundiária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urbana</a:t>
            </a:r>
            <a:r>
              <a:rPr lang="en-US" sz="1400" dirty="0">
                <a:solidFill>
                  <a:srgbClr val="49495A"/>
                </a:solidFill>
                <a:latin typeface="Calibri (Corpo)"/>
                <a:ea typeface="Open Sans" pitchFamily="34" charset="-122"/>
                <a:cs typeface="Open Sans" pitchFamily="34" charset="-120"/>
              </a:rPr>
              <a:t>.</a:t>
            </a:r>
            <a:endParaRPr lang="en-US" sz="1400" dirty="0">
              <a:latin typeface="Calibri (Corpo)"/>
            </a:endParaRPr>
          </a:p>
          <a:p>
            <a:pPr>
              <a:lnSpc>
                <a:spcPts val="1469"/>
              </a:lnSpc>
            </a:pPr>
            <a:endParaRPr lang="en-US" sz="906" dirty="0"/>
          </a:p>
        </p:txBody>
      </p:sp>
      <p:sp>
        <p:nvSpPr>
          <p:cNvPr id="5" name="Text 2"/>
          <p:cNvSpPr/>
          <p:nvPr/>
        </p:nvSpPr>
        <p:spPr>
          <a:xfrm>
            <a:off x="410022" y="4172247"/>
            <a:ext cx="4894957" cy="937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69"/>
              </a:lnSpc>
            </a:pPr>
            <a:endParaRPr lang="en-US" sz="906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FD20BAB-B07F-4F17-88C4-A15657E0B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927151"/>
            <a:ext cx="2351229" cy="197766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4994B3-90EE-4322-BBC1-AC0D5687229F}"/>
              </a:ext>
            </a:extLst>
          </p:cNvPr>
          <p:cNvSpPr txBox="1"/>
          <p:nvPr/>
        </p:nvSpPr>
        <p:spPr>
          <a:xfrm>
            <a:off x="834826" y="1279551"/>
            <a:ext cx="7474348" cy="1060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69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PADRONIZAÇÃO - ATOS DE REGISTRO DE IMÓVEIS NO TJMT</a:t>
            </a:r>
          </a:p>
        </p:txBody>
      </p:sp>
      <p:pic>
        <p:nvPicPr>
          <p:cNvPr id="7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6C8228B0-8B63-4468-89A8-31C382FA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5F8AD4-D712-4750-BFAD-B17E1CE5F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6" y="902202"/>
            <a:ext cx="3816424" cy="5484343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FCA396-71B6-47D8-9A43-BBCCE640BB58}"/>
              </a:ext>
            </a:extLst>
          </p:cNvPr>
          <p:cNvSpPr txBox="1"/>
          <p:nvPr/>
        </p:nvSpPr>
        <p:spPr>
          <a:xfrm>
            <a:off x="5398" y="63963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0F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Dra. Caroline Feliz </a:t>
            </a:r>
            <a:r>
              <a:rPr lang="pt-BR" sz="1200" dirty="0" err="1">
                <a:solidFill>
                  <a:srgbClr val="0F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Sarraf</a:t>
            </a:r>
            <a:r>
              <a:rPr lang="pt-BR" sz="1200" dirty="0">
                <a:solidFill>
                  <a:srgbClr val="0F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Ferri, oficiala do 1º Registro de Imóveis de Londrina/PR </a:t>
            </a:r>
            <a:endParaRPr lang="pt-BR" sz="1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8ACB6F-D608-4616-8CA5-AC3511AE4B7F}"/>
              </a:ext>
            </a:extLst>
          </p:cNvPr>
          <p:cNvSpPr txBox="1"/>
          <p:nvPr/>
        </p:nvSpPr>
        <p:spPr>
          <a:xfrm>
            <a:off x="4355976" y="980728"/>
            <a:ext cx="4680520" cy="601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F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Ao introduzir o conceito de Registro de Imóveis 4.0, o texto vai além da simples modernização tecnológica e propõe uma transformação que integra segurança jurídica, eficiência operativa e sustentabilidade.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solidFill>
                  <a:srgbClr val="0F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800" dirty="0">
                <a:solidFill>
                  <a:srgbClr val="0F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de uma abordagem comparativa entre Brasil e Espanha, são identificadas as inovações necessárias para que o registro imobiliário se ajuste aos desafios contemporâneos, preservando seu papel essencial na estabilidade jurídica e no desenvolvimento socioeconômico.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D86590-E4D6-46F5-BF81-2C16BCD20D18}"/>
              </a:ext>
            </a:extLst>
          </p:cNvPr>
          <p:cNvSpPr txBox="1"/>
          <p:nvPr/>
        </p:nvSpPr>
        <p:spPr>
          <a:xfrm>
            <a:off x="2627784" y="16224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F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IMÓVEIS 4.0,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89639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81F5BA1-1ECC-C4D1-302F-D404E502B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2</a:t>
            </a:fld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CDD856C-4B35-27BC-46B8-1245161D0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660" y="2457323"/>
            <a:ext cx="8794679" cy="407293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2400" b="1" dirty="0">
                <a:cs typeface="Arial"/>
              </a:rPr>
              <a:t>I – </a:t>
            </a:r>
            <a:r>
              <a:rPr lang="pt-BR" sz="2400" dirty="0">
                <a:cs typeface="Arial"/>
              </a:rPr>
              <a:t>conhecer a origem do RI e ações do registrador e do instituto que lhe dá suporte jurídico, cultural e científico </a:t>
            </a:r>
          </a:p>
          <a:p>
            <a:pPr algn="just">
              <a:lnSpc>
                <a:spcPct val="120000"/>
              </a:lnSpc>
            </a:pPr>
            <a:r>
              <a:rPr lang="pt-BR" sz="2400" b="1" dirty="0">
                <a:cs typeface="Arial"/>
              </a:rPr>
              <a:t>II - </a:t>
            </a:r>
            <a:r>
              <a:rPr lang="pt-BR" sz="2400" dirty="0">
                <a:cs typeface="Arial"/>
              </a:rPr>
              <a:t>Conceituar  cadastro e registro -  frente ao Código Civil, lei dos registros públicos e estatuto da terra - seus objetivos e críticas sobre sua aplicabilidade</a:t>
            </a:r>
          </a:p>
          <a:p>
            <a:pPr algn="just">
              <a:lnSpc>
                <a:spcPct val="120000"/>
              </a:lnSpc>
            </a:pPr>
            <a:r>
              <a:rPr lang="pt-BR" sz="2400" b="1" dirty="0">
                <a:cs typeface="Arial"/>
              </a:rPr>
              <a:t>III-</a:t>
            </a:r>
            <a:r>
              <a:rPr lang="pt-BR" sz="2400" dirty="0">
                <a:cs typeface="Arial"/>
              </a:rPr>
              <a:t> Apresentar proposta de coordenação - registro e cadastro - criação de uma lei nacional de cadastro e de agência para administrá-lo</a:t>
            </a:r>
          </a:p>
          <a:p>
            <a:pPr algn="just">
              <a:lnSpc>
                <a:spcPct val="120000"/>
              </a:lnSpc>
            </a:pPr>
            <a:r>
              <a:rPr lang="pt-BR" sz="2400" b="1" dirty="0">
                <a:cs typeface="Arial"/>
              </a:rPr>
              <a:t>IV – </a:t>
            </a:r>
            <a:r>
              <a:rPr lang="pt-BR" sz="2400" dirty="0">
                <a:cs typeface="Arial"/>
              </a:rPr>
              <a:t>conhecer o Sistema Registral Imobiliário de outros países;</a:t>
            </a:r>
          </a:p>
          <a:p>
            <a:pPr algn="just">
              <a:lnSpc>
                <a:spcPct val="120000"/>
              </a:lnSpc>
            </a:pPr>
            <a:r>
              <a:rPr lang="pt-BR" sz="2400" b="1" dirty="0">
                <a:cs typeface="Arial"/>
              </a:rPr>
              <a:t>V – </a:t>
            </a:r>
            <a:r>
              <a:rPr lang="pt-BR" sz="2400" dirty="0">
                <a:cs typeface="Arial"/>
              </a:rPr>
              <a:t>conhecer as ferramentas tecnológicas do sistema registral brasileiro</a:t>
            </a:r>
          </a:p>
          <a:p>
            <a:pPr algn="just">
              <a:lnSpc>
                <a:spcPct val="120000"/>
              </a:lnSpc>
            </a:pPr>
            <a:r>
              <a:rPr lang="pt-BR" sz="2400" b="1" dirty="0">
                <a:cs typeface="Arial"/>
              </a:rPr>
              <a:t>VI - </a:t>
            </a:r>
            <a:r>
              <a:rPr lang="pt-BR" sz="2400" dirty="0">
                <a:cs typeface="Arial"/>
              </a:rPr>
              <a:t>Questões controvertidas na prática registral – georreferenciamento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9FEDACE3-57CD-7EBC-C39E-E2098F32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78" y="1484540"/>
            <a:ext cx="8289335" cy="75565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PROPOSIÇÕES</a:t>
            </a:r>
          </a:p>
        </p:txBody>
      </p:sp>
      <p:pic>
        <p:nvPicPr>
          <p:cNvPr id="6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D1C2925A-3D6E-400B-A638-7676A9D3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5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CRT02\Documents\ACERVO CRT-02\EVENTO CRT-02 E TJMA - CONREF 2024\RODAPÉ - 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B63F3A3-8C97-4C09-9F75-AD867899A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b="10826"/>
          <a:stretch/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CRT02\Documents\ACERVO CRT-02\EVENTO CRT-02 E TJMA - CONREF 2024\RODAPÉ - 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9936295-6AB7-4443-A5AF-21E21B6C6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40"/>
            <a:ext cx="9144000" cy="57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65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CRT02\Documents\ACERVO CRT-02\EVENTO CRT-02 E TJMA - CONREF 2024\RODAPÉ - 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86D322-C3C3-4757-8B73-CDBC7D07F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2" y="1115660"/>
            <a:ext cx="9113168" cy="56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CRT02\Documents\ACERVO CRT-02\EVENTO CRT-02 E TJMA - CONREF 2024\RODAPÉ - 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898128F-430F-4E25-9602-F4371260F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60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CRT02\Documents\ACERVO CRT-02\EVENTO CRT-02 E TJMA - CONREF 2024\RODAPÉ - 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B925753-5C9D-46BB-A879-32A6753E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1744"/>
            <a:ext cx="9144000" cy="56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3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3F537915-28B6-490F-8ECD-F48A72D72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57C66F9-B6FE-4063-8106-D8D9D3ECC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046" y="1844824"/>
            <a:ext cx="4867954" cy="377242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6DDBCED-12F5-4560-B63D-66B3D2FA7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5" y="2019300"/>
            <a:ext cx="4248472" cy="38701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17720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40841" y="2917068"/>
            <a:ext cx="6262241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69"/>
              </a:lnSpc>
            </a:pPr>
            <a:r>
              <a:rPr lang="en-US" b="1" dirty="0">
                <a:solidFill>
                  <a:srgbClr val="201B18"/>
                </a:solidFill>
                <a:latin typeface="Arial" panose="020B0604020202020204" pitchFamily="34" charset="0"/>
                <a:ea typeface="Platypi Medium" pitchFamily="34" charset="-122"/>
                <a:cs typeface="Arial" panose="020B0604020202020204" pitchFamily="34" charset="0"/>
              </a:rPr>
              <a:t>DIGITALIZAÇÃO E FUTURO DOS CARTÓRIOS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19" y="3901232"/>
            <a:ext cx="354360" cy="3543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96119" y="4397350"/>
            <a:ext cx="241362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Armazenamento em Nuvem</a:t>
            </a:r>
            <a:endParaRPr lang="en-US" sz="1375" dirty="0"/>
          </a:p>
        </p:txBody>
      </p:sp>
      <p:sp>
        <p:nvSpPr>
          <p:cNvPr id="6" name="Text 2"/>
          <p:cNvSpPr/>
          <p:nvPr/>
        </p:nvSpPr>
        <p:spPr>
          <a:xfrm>
            <a:off x="496119" y="4703862"/>
            <a:ext cx="2575471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Documentos físicos convertidos em cópias digitais protegidas por criptografia.</a:t>
            </a:r>
            <a:endParaRPr lang="en-US" sz="1094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190" y="3901232"/>
            <a:ext cx="354360" cy="3543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284190" y="4397350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Acesso Remoto</a:t>
            </a:r>
            <a:endParaRPr lang="en-US" sz="1375" dirty="0"/>
          </a:p>
        </p:txBody>
      </p:sp>
      <p:sp>
        <p:nvSpPr>
          <p:cNvPr id="9" name="Text 4"/>
          <p:cNvSpPr/>
          <p:nvPr/>
        </p:nvSpPr>
        <p:spPr>
          <a:xfrm>
            <a:off x="3284190" y="4703862"/>
            <a:ext cx="2575545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Cidadãos podem acessar serviços cartoriais de forma remota, reduzindo burocracia e tempo de espera.</a:t>
            </a:r>
            <a:endParaRPr lang="en-US" sz="1094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336" y="3901232"/>
            <a:ext cx="354360" cy="3543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72337" y="4397350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Certidões Digitais</a:t>
            </a:r>
            <a:endParaRPr lang="en-US" sz="1375" dirty="0"/>
          </a:p>
        </p:txBody>
      </p:sp>
      <p:sp>
        <p:nvSpPr>
          <p:cNvPr id="12" name="Text 6"/>
          <p:cNvSpPr/>
          <p:nvPr/>
        </p:nvSpPr>
        <p:spPr>
          <a:xfrm>
            <a:off x="6072336" y="4703862"/>
            <a:ext cx="2575471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Emissão de certidões em formato digital, facilitando o acesso e reduzindo custos.</a:t>
            </a:r>
            <a:endParaRPr lang="en-US" sz="1094" dirty="0"/>
          </a:p>
        </p:txBody>
      </p:sp>
      <p:pic>
        <p:nvPicPr>
          <p:cNvPr id="13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1C1E0386-E1E9-45AC-AF83-78C49D2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2">
            <a:extLst>
              <a:ext uri="{FF2B5EF4-FFF2-40B4-BE49-F238E27FC236}">
                <a16:creationId xmlns:a16="http://schemas.microsoft.com/office/drawing/2014/main" id="{834EE5C7-A1FB-1368-E0E3-4AAC0678178A}"/>
              </a:ext>
            </a:extLst>
          </p:cNvPr>
          <p:cNvSpPr txBox="1">
            <a:spLocks/>
          </p:cNvSpPr>
          <p:nvPr/>
        </p:nvSpPr>
        <p:spPr>
          <a:xfrm>
            <a:off x="8568444" y="5555643"/>
            <a:ext cx="400972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4B372-C4E9-DB48-93BA-62F9C68D8B35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/>
              <a:t>27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BC6F263-C8BF-426F-9F2B-F41920BD3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1" y="1385353"/>
            <a:ext cx="5257877" cy="302433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C004B04-265D-49E7-B100-EF4F2049E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81"/>
          <a:stretch/>
        </p:blipFill>
        <p:spPr>
          <a:xfrm>
            <a:off x="3779515" y="4051119"/>
            <a:ext cx="5364088" cy="2843055"/>
          </a:xfrm>
          <a:prstGeom prst="rect">
            <a:avLst/>
          </a:prstGeom>
        </p:spPr>
      </p:pic>
      <p:pic>
        <p:nvPicPr>
          <p:cNvPr id="16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0BF20889-1642-4D1C-8B85-EA99BA3D0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9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279" y="2540533"/>
            <a:ext cx="8169442" cy="461085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2025" dirty="0">
                <a:latin typeface="+mn-lt"/>
              </a:rPr>
              <a:t>- Lei nº 10.267/2001 e Decreto nº 4.449/2002: 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* Exigência de georreferenciamento em casos de desmembramento, parcelamento, remembramento e em qualquer situação de transferência de imóvel rural;</a:t>
            </a:r>
            <a:br>
              <a:rPr lang="pt-BR" sz="1800" dirty="0">
                <a:latin typeface="+mn-lt"/>
              </a:rPr>
            </a:b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Decreto nº 4.449, de 30 de outubro de 2002:</a:t>
            </a:r>
            <a:br>
              <a:rPr lang="pt-BR" sz="1800" dirty="0">
                <a:latin typeface="+mn-lt"/>
              </a:rPr>
            </a:b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* Exigência do </a:t>
            </a:r>
            <a:r>
              <a:rPr lang="pt-BR" sz="1800" dirty="0" err="1">
                <a:latin typeface="+mn-lt"/>
              </a:rPr>
              <a:t>Geo</a:t>
            </a:r>
            <a:r>
              <a:rPr lang="pt-BR" sz="1800" dirty="0">
                <a:latin typeface="+mn-lt"/>
              </a:rPr>
              <a:t> somente após transcorridos os seguintes prazos (a partir de 20/11/2003): 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 I - 90 dias, para os imóveis com área de 5.000 ha, ou superior.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II - 1 ano, para os imóveis com área de 1.000 ha a menos de  5.000 ha.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III - 5 anos, para os imóveis com área de 500 ha a menos de 1.000 ha; (</a:t>
            </a:r>
            <a:r>
              <a:rPr lang="pt-BR" sz="1800" dirty="0" err="1">
                <a:latin typeface="+mn-lt"/>
              </a:rPr>
              <a:t>D5</a:t>
            </a:r>
            <a:r>
              <a:rPr lang="pt-BR" sz="1800" dirty="0">
                <a:latin typeface="+mn-lt"/>
              </a:rPr>
              <a:t>)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IV - 10 anos, para os imóveis com área de 250 ha a menos de 500 ha; (</a:t>
            </a:r>
            <a:r>
              <a:rPr lang="pt-BR" sz="1800" dirty="0" err="1">
                <a:latin typeface="+mn-lt"/>
              </a:rPr>
              <a:t>D11</a:t>
            </a:r>
            <a:r>
              <a:rPr lang="pt-BR" sz="1800" dirty="0">
                <a:latin typeface="+mn-lt"/>
              </a:rPr>
              <a:t>)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solidFill>
                  <a:srgbClr val="7030A0"/>
                </a:solidFill>
                <a:latin typeface="+mn-lt"/>
              </a:rPr>
              <a:t>V - 15 anos, para os imóveis com área de 100 ha a menos de 250 ha; (</a:t>
            </a:r>
            <a:r>
              <a:rPr lang="pt-BR" sz="1800" dirty="0" err="1">
                <a:solidFill>
                  <a:srgbClr val="7030A0"/>
                </a:solidFill>
                <a:latin typeface="+mn-lt"/>
              </a:rPr>
              <a:t>D18</a:t>
            </a:r>
            <a:r>
              <a:rPr lang="pt-BR" sz="1800" dirty="0">
                <a:solidFill>
                  <a:srgbClr val="7030A0"/>
                </a:solidFill>
                <a:latin typeface="+mn-lt"/>
              </a:rPr>
              <a:t>); 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VI - 20 anos, para os imóveis com área de 25 ha a menos de 100 ha; e (</a:t>
            </a:r>
            <a:r>
              <a:rPr lang="pt-BR" sz="1800" dirty="0" err="1">
                <a:latin typeface="+mn-lt"/>
              </a:rPr>
              <a:t>D18</a:t>
            </a:r>
            <a:r>
              <a:rPr lang="pt-BR" sz="1800" dirty="0">
                <a:latin typeface="+mn-lt"/>
              </a:rPr>
              <a:t>)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VII - 22 anos, para os imóveis com área inferior a 25 ha; (</a:t>
            </a:r>
            <a:r>
              <a:rPr lang="pt-BR" sz="1800" dirty="0" err="1">
                <a:latin typeface="+mn-lt"/>
              </a:rPr>
              <a:t>D18</a:t>
            </a:r>
            <a:r>
              <a:rPr lang="pt-BR" sz="1800" dirty="0">
                <a:latin typeface="+mn-lt"/>
              </a:rPr>
              <a:t>) </a:t>
            </a:r>
            <a:br>
              <a:rPr lang="pt-BR" sz="1800" dirty="0">
                <a:latin typeface="+mn-lt"/>
              </a:rPr>
            </a:b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</a:t>
            </a:r>
            <a:r>
              <a:rPr lang="pt-BR" sz="1800" dirty="0" err="1">
                <a:latin typeface="+mn-lt"/>
              </a:rPr>
              <a:t>SIGEF</a:t>
            </a:r>
            <a:r>
              <a:rPr lang="pt-BR" sz="1800" dirty="0">
                <a:latin typeface="+mn-lt"/>
              </a:rPr>
              <a:t> -  Sistema de Gestão Fundiária</a:t>
            </a:r>
          </a:p>
        </p:txBody>
      </p:sp>
      <p:sp>
        <p:nvSpPr>
          <p:cNvPr id="4" name="Espaço Reservado para Número de Slide 2">
            <a:extLst>
              <a:ext uri="{FF2B5EF4-FFF2-40B4-BE49-F238E27FC236}">
                <a16:creationId xmlns:a16="http://schemas.microsoft.com/office/drawing/2014/main" id="{E11B4CF7-517E-899E-E612-E941F8FC05A8}"/>
              </a:ext>
            </a:extLst>
          </p:cNvPr>
          <p:cNvSpPr txBox="1">
            <a:spLocks/>
          </p:cNvSpPr>
          <p:nvPr/>
        </p:nvSpPr>
        <p:spPr>
          <a:xfrm>
            <a:off x="8568444" y="5555643"/>
            <a:ext cx="400972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4B372-C4E9-DB48-93BA-62F9C68D8B35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/>
              <a:t>28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901138-DD4C-4BD4-9E52-147C8D7B6FEA}"/>
              </a:ext>
            </a:extLst>
          </p:cNvPr>
          <p:cNvSpPr txBox="1"/>
          <p:nvPr/>
        </p:nvSpPr>
        <p:spPr>
          <a:xfrm>
            <a:off x="1115616" y="1488819"/>
            <a:ext cx="785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+mn-lt"/>
              </a:rPr>
              <a:t>LEI Nº 10.267/2001 DO GEORREFERENCIAMENTO</a:t>
            </a:r>
            <a:endParaRPr lang="pt-BR" sz="2800" b="1" dirty="0"/>
          </a:p>
        </p:txBody>
      </p:sp>
      <p:pic>
        <p:nvPicPr>
          <p:cNvPr id="8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F713D4CA-8559-4011-A9F4-2D053C43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87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2554A0E9-F4A0-485A-B968-C48BD5E05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2" y="1249798"/>
            <a:ext cx="8748464" cy="5605498"/>
          </a:xfr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DAE3886-D27B-82C4-48FB-8108E77ABDFC}"/>
              </a:ext>
            </a:extLst>
          </p:cNvPr>
          <p:cNvSpPr txBox="1">
            <a:spLocks/>
          </p:cNvSpPr>
          <p:nvPr/>
        </p:nvSpPr>
        <p:spPr>
          <a:xfrm>
            <a:off x="8568444" y="5555643"/>
            <a:ext cx="400972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4B372-C4E9-DB48-93BA-62F9C68D8B35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/>
              <a:t>29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6DDBD802-8681-443E-8F62-F070F0B3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9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19" y="1306041"/>
            <a:ext cx="8396361" cy="2445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813"/>
              </a:lnSpc>
            </a:pPr>
            <a:r>
              <a:rPr lang="en-US" sz="2400" b="1" dirty="0">
                <a:solidFill>
                  <a:srgbClr val="201B18"/>
                </a:solidFill>
                <a:latin typeface="Arial" panose="020B0604020202020204" pitchFamily="34" charset="0"/>
                <a:ea typeface="Platypi Medium" pitchFamily="34" charset="-122"/>
                <a:cs typeface="Arial" panose="020B0604020202020204" pitchFamily="34" charset="0"/>
              </a:rPr>
              <a:t>A HISTÓRIA DOS CARTÓRIOS NO BRASIL: DA COLÔNIA À MODERNIZAÇÃO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96119" y="3212976"/>
            <a:ext cx="8396361" cy="3717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200000"/>
              </a:lnSpc>
            </a:pPr>
            <a:r>
              <a:rPr lang="en-US" sz="1600" dirty="0">
                <a:latin typeface="Calibri (Corpo)"/>
                <a:ea typeface="Source Serif Pro" pitchFamily="34" charset="-122"/>
                <a:cs typeface="Arial" panose="020B0604020202020204" pitchFamily="34" charset="0"/>
              </a:rPr>
              <a:t>	</a:t>
            </a:r>
            <a:r>
              <a:rPr lang="en-US" sz="1600" dirty="0" err="1">
                <a:latin typeface="Calibri (Corpo)"/>
                <a:ea typeface="Source Serif Pro" pitchFamily="34" charset="-122"/>
                <a:cs typeface="Arial" panose="020B0604020202020204" pitchFamily="34" charset="0"/>
              </a:rPr>
              <a:t>Os</a:t>
            </a:r>
            <a:r>
              <a:rPr lang="en-US" sz="1600" dirty="0">
                <a:latin typeface="Calibri (Corpo)"/>
                <a:ea typeface="Source Serif Pro" pitchFamily="34" charset="-122"/>
                <a:cs typeface="Arial" panose="020B0604020202020204" pitchFamily="34" charset="0"/>
              </a:rPr>
              <a:t> cartórios no Brasil têm uma história rica que remonta ao período colonial. Inicialmente criados para formalizar documentos e alforrias, evoluíram para se tornar instituições essenciais na organização jurídica e administrativa do país. Hoje, os cartórios oferecem uma ampla gama de serviços, desde registros civis até transações imobiliárias, desempenhando um papel crucial na garantia da segurança jurídica e no desenvolvimento econômico do Brasil.</a:t>
            </a:r>
            <a:endParaRPr lang="en-US" sz="1600" dirty="0">
              <a:latin typeface="Calibri (Corpo)"/>
              <a:cs typeface="Arial" panose="020B0604020202020204" pitchFamily="34" charset="0"/>
            </a:endParaRPr>
          </a:p>
        </p:txBody>
      </p:sp>
      <p:pic>
        <p:nvPicPr>
          <p:cNvPr id="5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D6B79E91-4F12-4C41-B8F3-02D24672C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ABE870-3CC3-4026-A472-11DA4A33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7" y="4499584"/>
            <a:ext cx="4014703" cy="1483031"/>
          </a:xfrm>
        </p:spPr>
        <p:txBody>
          <a:bodyPr rtlCol="0">
            <a:normAutofit/>
          </a:bodyPr>
          <a:lstStyle/>
          <a:p>
            <a:pPr marL="242324" indent="-242324" algn="just" defTabSz="32309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1272" dirty="0">
                <a:solidFill>
                  <a:schemeClr val="tx1">
                    <a:lumMod val="95000"/>
                  </a:schemeClr>
                </a:solidFill>
              </a:rPr>
              <a:t>Com a conclusão da certificação da poligonal do imóvel rural, o proprietário estará apto a levar esta descrição georreferenciada e certificada pelo INCRA à registro no cartório de registro de imóveis.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E1D6AC2-241D-470F-A8C0-E824367D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3" y="1556134"/>
            <a:ext cx="4248772" cy="2654723"/>
          </a:xfrm>
          <a:prstGeom prst="rect">
            <a:avLst/>
          </a:prstGeom>
          <a:ln w="38100">
            <a:solidFill>
              <a:schemeClr val="tx1">
                <a:lumMod val="65000"/>
              </a:schemeClr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9D3FAB2-0944-4BFA-B518-C0EBC1017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200" y="2469215"/>
            <a:ext cx="4334063" cy="2771885"/>
          </a:xfrm>
          <a:prstGeom prst="rect">
            <a:avLst/>
          </a:prstGeom>
          <a:ln w="57150">
            <a:solidFill>
              <a:schemeClr val="tx1">
                <a:lumMod val="65000"/>
              </a:schemeClr>
            </a:solidFill>
          </a:ln>
        </p:spPr>
      </p:pic>
      <p:sp>
        <p:nvSpPr>
          <p:cNvPr id="58373" name="CaixaDeTexto 1">
            <a:extLst>
              <a:ext uri="{FF2B5EF4-FFF2-40B4-BE49-F238E27FC236}">
                <a16:creationId xmlns:a16="http://schemas.microsoft.com/office/drawing/2014/main" id="{23406A13-8BF2-4B8E-AA2C-C4ACEBC1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502" y="1417074"/>
            <a:ext cx="30970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dirty="0">
                <a:solidFill>
                  <a:schemeClr val="tx2"/>
                </a:solidFill>
                <a:latin typeface="Arial" panose="020B0604020202020204" pitchFamily="34" charset="0"/>
              </a:rPr>
              <a:t>SIGEF</a:t>
            </a:r>
          </a:p>
        </p:txBody>
      </p:sp>
      <p:sp>
        <p:nvSpPr>
          <p:cNvPr id="58374" name="CaixaDeTexto 7">
            <a:extLst>
              <a:ext uri="{FF2B5EF4-FFF2-40B4-BE49-F238E27FC236}">
                <a16:creationId xmlns:a16="http://schemas.microsoft.com/office/drawing/2014/main" id="{56A2FAA3-A878-41BD-A9A2-BCB8D9FD8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6381328"/>
            <a:ext cx="5234357" cy="211917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777" i="1" dirty="0">
                <a:solidFill>
                  <a:schemeClr val="bg1"/>
                </a:solidFill>
                <a:latin typeface="Arial" panose="020B0604020202020204" pitchFamily="34" charset="0"/>
              </a:rPr>
              <a:t>Fonte: Artigo de Miguel Neto, Eng. cartógrafo para o blog  analisegeo.blog.br em  23/11/16.</a:t>
            </a:r>
          </a:p>
        </p:txBody>
      </p:sp>
      <p:sp>
        <p:nvSpPr>
          <p:cNvPr id="4" name="Espaço Reservado para Número de Slide 2">
            <a:extLst>
              <a:ext uri="{FF2B5EF4-FFF2-40B4-BE49-F238E27FC236}">
                <a16:creationId xmlns:a16="http://schemas.microsoft.com/office/drawing/2014/main" id="{2548D618-DA67-2116-E4F2-1C2C7CBD78B4}"/>
              </a:ext>
            </a:extLst>
          </p:cNvPr>
          <p:cNvSpPr txBox="1">
            <a:spLocks/>
          </p:cNvSpPr>
          <p:nvPr/>
        </p:nvSpPr>
        <p:spPr>
          <a:xfrm>
            <a:off x="8568444" y="5555643"/>
            <a:ext cx="400972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4B372-C4E9-DB48-93BA-62F9C68D8B35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/>
              <a:t>30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10B0565B-C9D8-4EA8-8621-6F8AE464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816DAF5-D88E-07CB-E239-1EE25BF8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31</a:t>
            </a:fld>
            <a:endParaRPr lang="en-US"/>
          </a:p>
        </p:txBody>
      </p:sp>
      <p:pic>
        <p:nvPicPr>
          <p:cNvPr id="12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BA041A68-2AF0-4E0A-B541-C4735B4D5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7E5F786-1F40-4C1A-AE49-E3BBF6CA6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5" t="17374" r="8725" b="7169"/>
          <a:stretch/>
        </p:blipFill>
        <p:spPr>
          <a:xfrm>
            <a:off x="1979712" y="2568650"/>
            <a:ext cx="5274332" cy="388136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495ACA7-CE67-4175-B8D9-58A4EE7A8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93" b="43226"/>
          <a:stretch/>
        </p:blipFill>
        <p:spPr>
          <a:xfrm>
            <a:off x="1907704" y="1413297"/>
            <a:ext cx="5724128" cy="10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83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9F5FE-774B-46D6-A027-39E88426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OBRIGADO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D040CF-2C7A-4919-8FE7-788FF889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7CABA5-DE96-4FB8-8111-FC8FC1A42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54889" r="46849" b="20134"/>
          <a:stretch/>
        </p:blipFill>
        <p:spPr>
          <a:xfrm>
            <a:off x="683568" y="3817640"/>
            <a:ext cx="4628105" cy="14401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5A97991-8F9E-448A-948D-AA6B6B5DE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6400" r="46849" b="56921"/>
          <a:stretch/>
        </p:blipFill>
        <p:spPr>
          <a:xfrm>
            <a:off x="539552" y="1785520"/>
            <a:ext cx="6500313" cy="21606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6F4EB63-CA79-4A3F-B8C9-0913B0AB3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7" t="28903" r="46063" b="62667"/>
          <a:stretch/>
        </p:blipFill>
        <p:spPr>
          <a:xfrm>
            <a:off x="899592" y="5418140"/>
            <a:ext cx="4592177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3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C41D3-B962-40D4-B880-8D87CAAA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42B2A0E-30F7-4589-8D93-24D1B2DCF0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b="1" dirty="0">
                <a:cs typeface="Segoe UI" panose="020B0502040204020203" pitchFamily="34" charset="0"/>
              </a:rPr>
              <a:t>BARBOSA, </a:t>
            </a:r>
            <a:r>
              <a:rPr lang="pt-BR" altLang="es-AR" sz="1920" dirty="0">
                <a:cs typeface="Segoe UI" panose="020B0502040204020203" pitchFamily="34" charset="0"/>
              </a:rPr>
              <a:t>Jose de </a:t>
            </a:r>
            <a:r>
              <a:rPr lang="pt-BR" altLang="es-AR" sz="1920" dirty="0" err="1">
                <a:cs typeface="Segoe UI" panose="020B0502040204020203" pitchFamily="34" charset="0"/>
              </a:rPr>
              <a:t>Arimatéia</a:t>
            </a:r>
            <a:r>
              <a:rPr lang="pt-BR" altLang="es-AR" sz="1920" dirty="0">
                <a:cs typeface="Segoe UI" panose="020B0502040204020203" pitchFamily="34" charset="0"/>
              </a:rPr>
              <a:t>. Compra e Venda de Propriedade Rural: Enfoque a partir da </a:t>
            </a:r>
            <a:r>
              <a:rPr lang="pt-BR" altLang="es-AR" sz="1920" dirty="0" err="1">
                <a:cs typeface="Segoe UI" panose="020B0502040204020203" pitchFamily="34" charset="0"/>
              </a:rPr>
              <a:t>Amazõnia</a:t>
            </a:r>
            <a:r>
              <a:rPr lang="pt-BR" altLang="es-AR" sz="1920" dirty="0">
                <a:cs typeface="Segoe UI" panose="020B0502040204020203" pitchFamily="34" charset="0"/>
              </a:rPr>
              <a:t>. Edições Superiores: Belo Horizonte, Julho de 2016;</a:t>
            </a:r>
          </a:p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b="1" dirty="0">
                <a:cs typeface="Segoe UI" panose="020B0502040204020203" pitchFamily="34" charset="0"/>
              </a:rPr>
              <a:t>CALDEIRA</a:t>
            </a:r>
            <a:r>
              <a:rPr lang="pt-BR" altLang="es-AR" sz="1920" dirty="0">
                <a:cs typeface="Segoe UI" panose="020B0502040204020203" pitchFamily="34" charset="0"/>
              </a:rPr>
              <a:t>, Jorge. Brasil, Paraíso Restaurável. Edição Brasil.2.022;</a:t>
            </a:r>
          </a:p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b="1" dirty="0">
                <a:cs typeface="Segoe UI" panose="020B0502040204020203" pitchFamily="34" charset="0"/>
              </a:rPr>
              <a:t>GONZÁLES</a:t>
            </a:r>
            <a:r>
              <a:rPr lang="pt-BR" altLang="es-AR" sz="1920" dirty="0">
                <a:cs typeface="Segoe UI" panose="020B0502040204020203" pitchFamily="34" charset="0"/>
              </a:rPr>
              <a:t>, Fernando P. </a:t>
            </a:r>
            <a:r>
              <a:rPr lang="pt-BR" altLang="es-AR" sz="1920" dirty="0" err="1">
                <a:cs typeface="Segoe UI" panose="020B0502040204020203" pitchFamily="34" charset="0"/>
              </a:rPr>
              <a:t>Méndez</a:t>
            </a:r>
            <a:r>
              <a:rPr lang="pt-BR" altLang="es-AR" sz="1920" dirty="0">
                <a:cs typeface="Segoe UI" panose="020B0502040204020203" pitchFamily="34" charset="0"/>
              </a:rPr>
              <a:t>. De </a:t>
            </a:r>
            <a:r>
              <a:rPr lang="pt-BR" altLang="es-AR" sz="1920" dirty="0" err="1">
                <a:cs typeface="Segoe UI" panose="020B0502040204020203" pitchFamily="34" charset="0"/>
              </a:rPr>
              <a:t>la</a:t>
            </a:r>
            <a:r>
              <a:rPr lang="pt-BR" altLang="es-AR" sz="1920" dirty="0">
                <a:cs typeface="Segoe UI" panose="020B0502040204020203" pitchFamily="34" charset="0"/>
              </a:rPr>
              <a:t> </a:t>
            </a:r>
            <a:r>
              <a:rPr lang="pt-BR" altLang="es-AR" sz="1920" dirty="0" err="1">
                <a:cs typeface="Segoe UI" panose="020B0502040204020203" pitchFamily="34" charset="0"/>
              </a:rPr>
              <a:t>propiedad</a:t>
            </a:r>
            <a:r>
              <a:rPr lang="pt-BR" altLang="es-AR" sz="1920" dirty="0">
                <a:cs typeface="Segoe UI" panose="020B0502040204020203" pitchFamily="34" charset="0"/>
              </a:rPr>
              <a:t> </a:t>
            </a:r>
            <a:r>
              <a:rPr lang="pt-BR" altLang="es-AR" sz="1920" dirty="0" err="1">
                <a:cs typeface="Segoe UI" panose="020B0502040204020203" pitchFamily="34" charset="0"/>
              </a:rPr>
              <a:t>contractual</a:t>
            </a:r>
            <a:r>
              <a:rPr lang="pt-BR" altLang="es-AR" sz="1920" dirty="0">
                <a:cs typeface="Segoe UI" panose="020B0502040204020203" pitchFamily="34" charset="0"/>
              </a:rPr>
              <a:t> a </a:t>
            </a:r>
            <a:r>
              <a:rPr lang="pt-BR" altLang="es-AR" sz="1920" dirty="0" err="1">
                <a:cs typeface="Segoe UI" panose="020B0502040204020203" pitchFamily="34" charset="0"/>
              </a:rPr>
              <a:t>la</a:t>
            </a:r>
            <a:r>
              <a:rPr lang="pt-BR" altLang="es-AR" sz="1920" dirty="0">
                <a:cs typeface="Segoe UI" panose="020B0502040204020203" pitchFamily="34" charset="0"/>
              </a:rPr>
              <a:t> </a:t>
            </a:r>
            <a:r>
              <a:rPr lang="pt-BR" altLang="es-AR" sz="1920" dirty="0" err="1">
                <a:cs typeface="Segoe UI" panose="020B0502040204020203" pitchFamily="34" charset="0"/>
              </a:rPr>
              <a:t>titulación</a:t>
            </a:r>
            <a:r>
              <a:rPr lang="pt-BR" altLang="es-AR" sz="1920" dirty="0">
                <a:cs typeface="Segoe UI" panose="020B0502040204020203" pitchFamily="34" charset="0"/>
              </a:rPr>
              <a:t> registral. Editorial </a:t>
            </a:r>
            <a:r>
              <a:rPr lang="pt-BR" altLang="es-AR" sz="1920" dirty="0" err="1">
                <a:cs typeface="Segoe UI" panose="020B0502040204020203" pitchFamily="34" charset="0"/>
              </a:rPr>
              <a:t>Aranzandi</a:t>
            </a:r>
            <a:r>
              <a:rPr lang="pt-BR" altLang="es-AR" sz="1920" dirty="0">
                <a:cs typeface="Segoe UI" panose="020B0502040204020203" pitchFamily="34" charset="0"/>
              </a:rPr>
              <a:t>. Madrid- </a:t>
            </a:r>
            <a:r>
              <a:rPr lang="pt-BR" altLang="es-AR" sz="1920" dirty="0" err="1">
                <a:cs typeface="Segoe UI" panose="020B0502040204020203" pitchFamily="34" charset="0"/>
              </a:rPr>
              <a:t>España</a:t>
            </a:r>
            <a:r>
              <a:rPr lang="pt-BR" altLang="es-AR" sz="1920" dirty="0">
                <a:cs typeface="Segoe UI" panose="020B0502040204020203" pitchFamily="34" charset="0"/>
              </a:rPr>
              <a:t>. 2008;</a:t>
            </a:r>
          </a:p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b="1" dirty="0">
                <a:cs typeface="Segoe UI" panose="020B0502040204020203" pitchFamily="34" charset="0"/>
              </a:rPr>
              <a:t>RIBEIRO, </a:t>
            </a:r>
            <a:r>
              <a:rPr lang="pt-BR" altLang="es-AR" sz="1920" dirty="0">
                <a:cs typeface="Segoe UI" panose="020B0502040204020203" pitchFamily="34" charset="0"/>
              </a:rPr>
              <a:t>Nelson de Figueiredo. Edições do Senado Federal. Vol. 64-Brasília – 2005</a:t>
            </a:r>
          </a:p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b="1" dirty="0">
                <a:cs typeface="Segoe UI" panose="020B0502040204020203" pitchFamily="34" charset="0"/>
              </a:rPr>
              <a:t>SABENE, </a:t>
            </a:r>
            <a:r>
              <a:rPr lang="pt-BR" altLang="es-AR" sz="1920" dirty="0">
                <a:cs typeface="Segoe UI" panose="020B0502040204020203" pitchFamily="34" charset="0"/>
              </a:rPr>
              <a:t>Sebastián E. Registro </a:t>
            </a:r>
            <a:r>
              <a:rPr lang="pt-BR" altLang="es-AR" sz="1920" dirty="0" err="1">
                <a:cs typeface="Segoe UI" panose="020B0502040204020203" pitchFamily="34" charset="0"/>
              </a:rPr>
              <a:t>catastral</a:t>
            </a:r>
            <a:r>
              <a:rPr lang="pt-BR" altLang="es-AR" sz="1920" dirty="0">
                <a:cs typeface="Segoe UI" panose="020B0502040204020203" pitchFamily="34" charset="0"/>
              </a:rPr>
              <a:t> - 1ª Ed. – Buenos Aires: </a:t>
            </a:r>
            <a:r>
              <a:rPr lang="pt-BR" altLang="es-AR" sz="1920" dirty="0" err="1">
                <a:cs typeface="Segoe UI" panose="020B0502040204020203" pitchFamily="34" charset="0"/>
              </a:rPr>
              <a:t>Zavalia</a:t>
            </a:r>
            <a:r>
              <a:rPr lang="pt-BR" altLang="es-AR" sz="1920" dirty="0">
                <a:cs typeface="Segoe UI" panose="020B0502040204020203" pitchFamily="34" charset="0"/>
              </a:rPr>
              <a:t>, 2013</a:t>
            </a:r>
          </a:p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b="1" dirty="0">
                <a:cs typeface="Segoe UI" panose="020B0502040204020203" pitchFamily="34" charset="0"/>
              </a:rPr>
              <a:t>SILVA, </a:t>
            </a:r>
            <a:r>
              <a:rPr lang="pt-BR" altLang="es-AR" sz="1920" dirty="0">
                <a:cs typeface="Segoe UI" panose="020B0502040204020203" pitchFamily="34" charset="0"/>
              </a:rPr>
              <a:t>José Antônio </a:t>
            </a:r>
            <a:r>
              <a:rPr lang="pt-BR" altLang="es-AR" sz="1920" dirty="0" err="1">
                <a:cs typeface="Segoe UI" panose="020B0502040204020203" pitchFamily="34" charset="0"/>
              </a:rPr>
              <a:t>Muraro</a:t>
            </a:r>
            <a:r>
              <a:rPr lang="pt-BR" altLang="es-AR" sz="1920" dirty="0">
                <a:cs typeface="Segoe UI" panose="020B0502040204020203" pitchFamily="34" charset="0"/>
              </a:rPr>
              <a:t>. Legislações Agrárias do Estado de Mato Grosso. Ed. Jurídica Mato-Grossense. 1ª. Ed. 2001; </a:t>
            </a:r>
          </a:p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b="1" dirty="0">
                <a:cs typeface="Segoe UI" panose="020B0502040204020203" pitchFamily="34" charset="0"/>
              </a:rPr>
              <a:t>SILVA, </a:t>
            </a:r>
            <a:r>
              <a:rPr lang="pt-BR" altLang="es-AR" sz="1920" dirty="0">
                <a:cs typeface="Segoe UI" panose="020B0502040204020203" pitchFamily="34" charset="0"/>
              </a:rPr>
              <a:t>Ligia Osorio. Terras devolutas y </a:t>
            </a:r>
            <a:r>
              <a:rPr lang="pt-BR" altLang="es-AR" sz="1920" dirty="0" err="1">
                <a:cs typeface="Segoe UI" panose="020B0502040204020203" pitchFamily="34" charset="0"/>
              </a:rPr>
              <a:t>Latifundio</a:t>
            </a:r>
            <a:r>
              <a:rPr lang="pt-BR" altLang="es-AR" sz="1920" dirty="0">
                <a:cs typeface="Segoe UI" panose="020B0502040204020203" pitchFamily="34" charset="0"/>
              </a:rPr>
              <a:t>. Editora de </a:t>
            </a:r>
            <a:r>
              <a:rPr lang="pt-BR" altLang="es-AR" sz="1920" dirty="0" err="1">
                <a:cs typeface="Segoe UI" panose="020B0502040204020203" pitchFamily="34" charset="0"/>
              </a:rPr>
              <a:t>la</a:t>
            </a:r>
            <a:r>
              <a:rPr lang="pt-BR" altLang="es-AR" sz="1920" dirty="0">
                <a:cs typeface="Segoe UI" panose="020B0502040204020203" pitchFamily="34" charset="0"/>
              </a:rPr>
              <a:t> Unicamp. Campinas-SP- 2006.</a:t>
            </a:r>
          </a:p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b="1" dirty="0">
                <a:cs typeface="Segoe UI" panose="020B0502040204020203" pitchFamily="34" charset="0"/>
              </a:rPr>
              <a:t>Outras fontes:</a:t>
            </a:r>
          </a:p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dirty="0">
                <a:cs typeface="Segoe UI" panose="020B0502040204020203" pitchFamily="34" charset="0"/>
              </a:rPr>
              <a:t>Boletins do IRIB em </a:t>
            </a:r>
            <a:r>
              <a:rPr lang="pt-BR" altLang="es-AR" sz="1920" dirty="0" err="1">
                <a:cs typeface="Segoe UI" panose="020B0502040204020203" pitchFamily="34" charset="0"/>
              </a:rPr>
              <a:t>revista-site</a:t>
            </a:r>
            <a:r>
              <a:rPr lang="pt-BR" altLang="es-AR" sz="1920" dirty="0">
                <a:cs typeface="Segoe UI" panose="020B0502040204020203" pitchFamily="34" charset="0"/>
              </a:rPr>
              <a:t> : </a:t>
            </a:r>
            <a:r>
              <a:rPr lang="pt-BR" altLang="es-AR" sz="1920" u="sng" dirty="0">
                <a:cs typeface="Segoe UI" panose="020B0502040204020203" pitchFamily="34" charset="0"/>
                <a:hlinkClick r:id="rId2"/>
              </a:rPr>
              <a:t>www.irib.oprg.br</a:t>
            </a:r>
            <a:endParaRPr lang="pt-BR" altLang="es-AR" sz="1920" u="sng" dirty="0">
              <a:cs typeface="Segoe UI" panose="020B0502040204020203" pitchFamily="34" charset="0"/>
            </a:endParaRPr>
          </a:p>
          <a:p>
            <a:pPr marL="0" indent="0" algn="just" defTabSz="548648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es-AR" sz="1920" dirty="0">
                <a:cs typeface="Segoe UI" panose="020B0502040204020203" pitchFamily="34" charset="0"/>
              </a:rPr>
              <a:t>Sites diversos, nacionais e estrangeiros, entre eles os seguintes: </a:t>
            </a:r>
            <a:r>
              <a:rPr lang="pt-BR" altLang="es-AR" sz="1920" u="sng" dirty="0">
                <a:cs typeface="Segoe UI" panose="020B0502040204020203" pitchFamily="34" charset="0"/>
              </a:rPr>
              <a:t>https://pt.scribd.com/doc/33421741/Relatorio-Final-CPI-Terras-Amazonas-grilagem</a:t>
            </a:r>
          </a:p>
          <a:p>
            <a:pPr marL="411487" indent="-411487" algn="just" defTabSz="548648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altLang="es-AR" sz="1920" dirty="0"/>
              <a:t>http://unesdoc.unesco.org/images/0013/001373/137363POR.pdf</a:t>
            </a:r>
          </a:p>
        </p:txBody>
      </p:sp>
    </p:spTree>
    <p:extLst>
      <p:ext uri="{BB962C8B-B14F-4D97-AF65-F5344CB8AC3E}">
        <p14:creationId xmlns:p14="http://schemas.microsoft.com/office/powerpoint/2010/main" val="771256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C18CE-3932-4726-B67B-40EDDC62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230"/>
            <a:ext cx="8229600" cy="1143000"/>
          </a:xfrm>
        </p:spPr>
        <p:txBody>
          <a:bodyPr/>
          <a:lstStyle/>
          <a:p>
            <a:r>
              <a:rPr lang="pt-BR" dirty="0"/>
              <a:t>REFERÊNCIAS LEGISLATIVAS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8F1690-B048-4D74-81C4-10B6E6D0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327429" cy="537321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LEI Nº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10.267/2001 E DECRETO Nº 4.449/2002;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LEI Nº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4.827, DE 07/02/1924;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LEI  Nº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3.071, DE 01/01/1916 – CÓDIGO CIVIL BRASILEIRO;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LEI Nº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1.237/1864;</a:t>
            </a:r>
          </a:p>
          <a:p>
            <a:pPr>
              <a:lnSpc>
                <a:spcPct val="170000"/>
              </a:lnSpc>
            </a:pPr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LEI ORÇAMENTÁRIA Nº 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317/1843 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DECRETO Nº 482/1846;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LEI Nº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 20 DE OUTUBRO DE 1823;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LEI Nº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4.504/1964 – PREVISÃO DE ELABORAÇÃO DE UM CADASTRO DOS IMÓVEIS RURAIS EM TODO O PAÍS;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LEI Nº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5.868/1972 - SISTEMA NACIONAL DE CADASTRO RURAL – SNCR;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LEI Nº 9.393/1996 -  CADASTRO FISCAL DE IMÓVEIS RURAIS – CAFIR;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DECRETO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11.108/2022- CADASTRO IMOBILIÁRIO BRASILEIRO  - CIB;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DECRETO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Nº 18.542, DE 24 DE DEZEMBRO DE 1928;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DECRETO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Nº 4.857, DE 09 DE NOVEMBRO DE 1939;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DECRETO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-LEI Nº 1.000, DE 21 DE OUTUBRO DE 1969;</a:t>
            </a:r>
          </a:p>
          <a:p>
            <a:pPr>
              <a:lnSpc>
                <a:spcPct val="170000"/>
              </a:lnSpc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DECRETO</a:t>
            </a:r>
            <a:r>
              <a:rPr kumimoji="0" lang="pt-BR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Nº 3.453/1865 – REGULAMENTO DA LEI Nº 1.237/1864;</a:t>
            </a:r>
          </a:p>
          <a:p>
            <a:pPr>
              <a:lnSpc>
                <a:spcPct val="17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CONSTITUIÇÃO DE 25 DE MARÇO DE 1824;</a:t>
            </a:r>
          </a:p>
        </p:txBody>
      </p:sp>
    </p:spTree>
    <p:extLst>
      <p:ext uri="{BB962C8B-B14F-4D97-AF65-F5344CB8AC3E}">
        <p14:creationId xmlns:p14="http://schemas.microsoft.com/office/powerpoint/2010/main" val="3157915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E5C08-7AA5-4B99-94DD-0A3A9242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692696"/>
            <a:ext cx="4916090" cy="1143000"/>
          </a:xfrm>
          <a:ln>
            <a:solidFill>
              <a:schemeClr val="tx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defTabSz="342905">
              <a:defRPr/>
            </a:pPr>
            <a:r>
              <a:rPr lang="pt-BR" sz="3600" b="1" dirty="0">
                <a:latin typeface="+mn-lt"/>
              </a:rPr>
              <a:t>WEBS RECOMENDADOS</a:t>
            </a:r>
          </a:p>
        </p:txBody>
      </p:sp>
      <p:sp>
        <p:nvSpPr>
          <p:cNvPr id="89091" name="Espaço Reservado para Conteúdo 2">
            <a:extLst>
              <a:ext uri="{FF2B5EF4-FFF2-40B4-BE49-F238E27FC236}">
                <a16:creationId xmlns:a16="http://schemas.microsoft.com/office/drawing/2014/main" id="{C5FAF4E8-C462-4908-AE28-0E6B7465F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2420888"/>
            <a:ext cx="7213256" cy="3333976"/>
          </a:xfrm>
        </p:spPr>
        <p:txBody>
          <a:bodyPr rtlCol="0">
            <a:normAutofit fontScale="32500" lnSpcReduction="20000"/>
          </a:bodyPr>
          <a:lstStyle/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http://www.cartorioruibarbosa.com.br/portal/,</a:t>
            </a: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http://www.anoregmt.org.br/portal/</a:t>
            </a: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http://www.irib.org.br/</a:t>
            </a: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http://www.tjmt.jus.br/corregedoria/</a:t>
            </a: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Projeto SREI Fonte: ONR https://search.app/NWUzmeUebnzNHb6S8 </a:t>
            </a: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https://regularizacaofundiariamt.com.br/2024/11/21/portaria-176-2024-cgjmt-institui-gt-para-normatizacao-de-registros-de-creditos-de-carbono-em-mato-grosso-por-elder-jacaranda/ </a:t>
            </a: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https://www.cft.org.br/3d-flip-book/revista-cft-junho-2024/</a:t>
            </a: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9" indent="-257179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altLang="pt-B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chrome-extension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pt-BR" altLang="pt-B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efaidnbmnnnibpcajpcglclefindmkaj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/https://www.anoreg.org.br/site/wp-content/uploads/2024/01/Cartorios-em-Numeros-5a-Edicao-2023-Especial-Desjudicializacao.pdf</a:t>
            </a:r>
          </a:p>
          <a:p>
            <a:pPr marL="257179" indent="-257179" defTabSz="342905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>
              <a:solidFill>
                <a:srgbClr val="0070C0"/>
              </a:solidFill>
            </a:endParaRPr>
          </a:p>
          <a:p>
            <a:pPr marL="257179" indent="-257179" defTabSz="342905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/>
          </a:p>
          <a:p>
            <a:pPr marL="257179" indent="-257179" defTabSz="342905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altLang="pt-BR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A543607-5F17-6345-85F5-D27F34DB9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4</a:t>
            </a:fld>
            <a:endParaRPr lang="en-US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CFFE3E54-084C-3B0B-9021-5EE7E81C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875" y="2311452"/>
            <a:ext cx="5336630" cy="4231894"/>
          </a:xfrm>
        </p:spPr>
        <p:txBody>
          <a:bodyPr>
            <a:normAutofit/>
          </a:bodyPr>
          <a:lstStyle/>
          <a:p>
            <a:pPr algn="just"/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LIVRO I: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- Título XXXXVII – </a:t>
            </a:r>
            <a:r>
              <a:rPr lang="pt-BR" b="1" dirty="0">
                <a:solidFill>
                  <a:schemeClr val="tx1"/>
                </a:solidFill>
                <a:latin typeface="+mn-lt"/>
              </a:rPr>
              <a:t>Regimento a ser seguido pelos Tabeliães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(leitura do contrato  perante as partes e testemunhas antes da assinatura. Menção ao dia, mês, a era e o lugar onde foram lavrados).</a:t>
            </a:r>
            <a:br>
              <a:rPr lang="pt-BR" dirty="0">
                <a:solidFill>
                  <a:schemeClr val="tx1"/>
                </a:solidFill>
                <a:latin typeface="+mn-lt"/>
              </a:rPr>
            </a:br>
            <a:br>
              <a:rPr lang="pt-BR" dirty="0">
                <a:solidFill>
                  <a:schemeClr val="tx1"/>
                </a:solidFill>
                <a:latin typeface="+mn-lt"/>
              </a:rPr>
            </a:b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 III: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Título LXIV – </a:t>
            </a:r>
            <a:r>
              <a:rPr lang="pt-BR" b="1" dirty="0">
                <a:solidFill>
                  <a:schemeClr val="tx1"/>
                </a:solidFill>
                <a:latin typeface="+mn-lt"/>
              </a:rPr>
              <a:t>Contratos acima de determinado valor somente por meio de escritura pública.</a:t>
            </a:r>
            <a:br>
              <a:rPr lang="pt-BR" dirty="0">
                <a:solidFill>
                  <a:schemeClr val="tx1"/>
                </a:solidFill>
                <a:latin typeface="+mn-lt"/>
              </a:rPr>
            </a:br>
            <a:br>
              <a:rPr lang="pt-BR" dirty="0">
                <a:solidFill>
                  <a:schemeClr val="tx1"/>
                </a:solidFill>
                <a:latin typeface="+mn-lt"/>
              </a:rPr>
            </a:b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 IV: 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Título LXVI - Escrituras deveriam consignar o ano </a:t>
            </a:r>
            <a:r>
              <a:rPr lang="pt-BR" b="1" dirty="0">
                <a:solidFill>
                  <a:schemeClr val="tx1"/>
                </a:solidFill>
                <a:latin typeface="+mn-lt"/>
              </a:rPr>
              <a:t>da Era do Nascimento de Nosso Senhor Jesus </a:t>
            </a:r>
            <a:r>
              <a:rPr lang="pt-BR" b="1" dirty="0">
                <a:latin typeface="+mn-lt"/>
              </a:rPr>
              <a:t>Cristo e não mais da Era de Cesar </a:t>
            </a:r>
            <a:r>
              <a:rPr lang="pt-BR" dirty="0">
                <a:latin typeface="+mn-lt"/>
              </a:rPr>
              <a:t>(determinação de D. João I em 22/08/1422) a partir de então, sob pena de privação dos ofícios.</a:t>
            </a:r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AB41383-E344-D135-5619-89197032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415821"/>
            <a:ext cx="8289335" cy="75565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ORDENAÇÕES AFONSINAS, DE 1445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39C9260-D6E6-EC11-40B5-002499A0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293450"/>
            <a:ext cx="2993973" cy="4364391"/>
          </a:xfrm>
          <a:prstGeom prst="rect">
            <a:avLst/>
          </a:prstGeom>
        </p:spPr>
      </p:pic>
      <p:pic>
        <p:nvPicPr>
          <p:cNvPr id="7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BC74B86A-9034-4580-A25D-052449BF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8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4AD7B698-DDA6-40F8-AB98-51ADDF30F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596" y="1620251"/>
            <a:ext cx="7170808" cy="105013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SURGIU O REGISTRO DE IMÓVEIS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1511DE-8D40-43DC-91C3-6AA00B32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995419"/>
            <a:ext cx="8172908" cy="2183997"/>
          </a:xfrm>
        </p:spPr>
        <p:txBody>
          <a:bodyPr vert="horz" wrap="square" lIns="51435" tIns="25718" rIns="51435" bIns="25718" rtlCol="0">
            <a:spAutoFit/>
          </a:bodyPr>
          <a:lstStyle/>
          <a:p>
            <a:pPr marL="0" indent="0" algn="just" defTabSz="342905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sz="1600" dirty="0">
                <a:latin typeface="Calibri (Corpo)"/>
                <a:ea typeface="MS Mincho" panose="02020609040205080304" pitchFamily="49" charset="-128"/>
              </a:rPr>
              <a:t>	Para compreender a evolução histórica dos Registros Públicos e Tabeliães no Brasil, faz-se necessário reportarmo-nos ao início da posse das terras brasileiras pelos portugueses. </a:t>
            </a:r>
          </a:p>
          <a:p>
            <a:pPr marL="0" indent="0" algn="just" defTabSz="342905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sz="1600" dirty="0">
                <a:latin typeface="Calibri (Corpo)"/>
                <a:ea typeface="MS Mincho" panose="02020609040205080304" pitchFamily="49" charset="-128"/>
              </a:rPr>
              <a:t>	Conhece-se, pela História, o Tratado de Tordesilhas, firmado em 1494 em Tordesilhas (Espanha) para registrar e publicar mundialmente o ato jurídico e o acordo político entre Portugal e Espanha sobre as novas terras descobertas e as que viessem a descobrir. </a:t>
            </a:r>
          </a:p>
          <a:p>
            <a:pPr marL="0" indent="505778" algn="just" defTabSz="342905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sz="1013" dirty="0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pic>
        <p:nvPicPr>
          <p:cNvPr id="4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201FA58F-1891-4AF7-A0CC-11BB9444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25F0362-87CB-A43E-4A46-ADF5C3B93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6F4294-55CE-E78B-075B-6FC5DAD6E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660" y="2106804"/>
            <a:ext cx="8794679" cy="2427926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Calibri (Corpo)"/>
              </a:rPr>
              <a:t>Lei de 20 de outubro de 1823:</a:t>
            </a:r>
            <a:br>
              <a:rPr lang="pt-BR" sz="2000" dirty="0">
                <a:latin typeface="Calibri (Corpo)"/>
              </a:rPr>
            </a:br>
            <a:r>
              <a:rPr lang="pt-BR" sz="1400" dirty="0">
                <a:latin typeface="Calibri (Corpo)"/>
              </a:rPr>
              <a:t>Declara em vigor a legislação Portuguesa que regia o Brasil até 25 de abril de 1821 e enquanto não fosse organizado um Código.</a:t>
            </a:r>
            <a:endParaRPr lang="pt-BR" sz="1400" b="1" dirty="0">
              <a:latin typeface="Calibri (Corpo)"/>
            </a:endParaRPr>
          </a:p>
          <a:p>
            <a:r>
              <a:rPr lang="pt-BR" sz="2000" b="1" dirty="0">
                <a:latin typeface="Calibri (Corpo)"/>
              </a:rPr>
              <a:t>Constituição de 25 de março de 1824: </a:t>
            </a:r>
            <a:br>
              <a:rPr lang="pt-BR" sz="1400" b="1" dirty="0">
                <a:latin typeface="Calibri (Corpo)"/>
              </a:rPr>
            </a:br>
            <a:br>
              <a:rPr lang="pt-BR" sz="1400" b="1" dirty="0">
                <a:latin typeface="Calibri (Corpo)"/>
              </a:rPr>
            </a:br>
            <a:r>
              <a:rPr lang="pt-BR" sz="1400" dirty="0">
                <a:latin typeface="Calibri (Corpo)"/>
              </a:rPr>
              <a:t>* Previsão de organização de um Código Civil, e um Criminal.</a:t>
            </a:r>
            <a:br>
              <a:rPr lang="pt-BR" sz="1400" dirty="0">
                <a:latin typeface="Calibri (Corpo)"/>
              </a:rPr>
            </a:br>
            <a:r>
              <a:rPr lang="pt-BR" sz="1400" dirty="0">
                <a:latin typeface="Calibri (Corpo)"/>
              </a:rPr>
              <a:t>*Direito de propriedade pleno, ressalvado a desapropriação estatal mediante prévia indenização. </a:t>
            </a:r>
          </a:p>
          <a:p>
            <a:endParaRPr lang="pt-BR" sz="1400" b="1" dirty="0">
              <a:latin typeface="Calibri (Corpo)"/>
            </a:endParaRPr>
          </a:p>
          <a:p>
            <a:r>
              <a:rPr lang="pt-BR" sz="2000" b="1" dirty="0">
                <a:latin typeface="Calibri (Corpo)"/>
              </a:rPr>
              <a:t>SISTEMA NOTARIAL E REGISTRAL IMOBILIÁRIO NO BRASIL REPÚBLICA</a:t>
            </a:r>
          </a:p>
          <a:p>
            <a:pPr marL="285750" indent="-285750">
              <a:buFontTx/>
              <a:buChar char="-"/>
            </a:pPr>
            <a:endParaRPr lang="pt-BR" sz="1400" dirty="0">
              <a:latin typeface="Calibri (Corpo)"/>
            </a:endParaRPr>
          </a:p>
          <a:p>
            <a:r>
              <a:rPr lang="pt-BR" altLang="pt-BR" sz="1400" dirty="0">
                <a:latin typeface="Calibri (Corpo)"/>
              </a:rPr>
              <a:t>Decreto nº 370/1890 – Regulamento do Decreto nº 169-A/1890 </a:t>
            </a:r>
            <a:br>
              <a:rPr lang="pt-BR" altLang="pt-BR" sz="1400" dirty="0">
                <a:latin typeface="Calibri (Corpo)"/>
              </a:rPr>
            </a:br>
            <a:br>
              <a:rPr lang="pt-BR" altLang="pt-BR" sz="1400" dirty="0">
                <a:latin typeface="Calibri (Corpo)"/>
              </a:rPr>
            </a:br>
            <a:r>
              <a:rPr lang="pt-BR" altLang="pt-BR" sz="1400" dirty="0">
                <a:latin typeface="Calibri (Corpo)"/>
              </a:rPr>
              <a:t>* Seguiu a mesma linha da legislação anterior:</a:t>
            </a:r>
            <a:br>
              <a:rPr lang="pt-BR" altLang="pt-BR" sz="1400" dirty="0">
                <a:latin typeface="Calibri (Corpo)"/>
              </a:rPr>
            </a:br>
            <a:r>
              <a:rPr lang="pt-BR" altLang="pt-BR" sz="1400" dirty="0">
                <a:latin typeface="Calibri (Corpo)"/>
              </a:rPr>
              <a:t>* Livro da Transcrição das Transmissões de Imóveis (Livro 4)  passou a ser o de nº 3;</a:t>
            </a:r>
            <a:br>
              <a:rPr lang="pt-BR" altLang="pt-BR" sz="1400" dirty="0">
                <a:latin typeface="Calibri (Corpo)"/>
              </a:rPr>
            </a:br>
            <a:r>
              <a:rPr lang="pt-BR" altLang="pt-BR" sz="1400" dirty="0">
                <a:latin typeface="Calibri (Corpo)"/>
              </a:rPr>
              <a:t>* Abolição do livro nº 06 - Transcrição do Penhor de Escravos: </a:t>
            </a:r>
            <a:br>
              <a:rPr lang="pt-BR" altLang="pt-BR" sz="1400" dirty="0">
                <a:latin typeface="Calibri (Corpo)"/>
              </a:rPr>
            </a:br>
            <a:r>
              <a:rPr lang="pt-BR" altLang="pt-BR" sz="1400" dirty="0">
                <a:latin typeface="Calibri (Corpo)"/>
              </a:rPr>
              <a:t>*</a:t>
            </a:r>
            <a:r>
              <a:rPr lang="pt-BR" altLang="pt-BR" sz="1400" i="1" dirty="0">
                <a:latin typeface="Calibri (Corpo)"/>
              </a:rPr>
              <a:t>“Art. 11. § </a:t>
            </a:r>
            <a:r>
              <a:rPr lang="pt-BR" sz="1400" i="1" dirty="0">
                <a:latin typeface="Calibri (Corpo)"/>
              </a:rPr>
              <a:t> único. Os livros do registro sob o n. 6, nos quais era transcrito o penhor de escravos, serão incinerados”</a:t>
            </a:r>
            <a:endParaRPr lang="pt-BR" sz="1400" dirty="0">
              <a:latin typeface="Calibri (Corpo)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A17C1F6-6C9E-5B73-6B5A-DF25F68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98" y="1403737"/>
            <a:ext cx="8794527" cy="566738"/>
          </a:xfrm>
        </p:spPr>
        <p:txBody>
          <a:bodyPr>
            <a:normAutofit/>
          </a:bodyPr>
          <a:lstStyle/>
          <a:p>
            <a:r>
              <a:rPr lang="pt-BR" sz="2700" b="1" dirty="0">
                <a:latin typeface="+mn-lt"/>
              </a:rPr>
              <a:t>O SERVIÇO NOTARIAL/REGISTRAL NO BRASIL IMPÉRIO</a:t>
            </a:r>
            <a:endParaRPr lang="pt-BR" dirty="0"/>
          </a:p>
        </p:txBody>
      </p:sp>
      <p:pic>
        <p:nvPicPr>
          <p:cNvPr id="7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C27713F2-0476-4A5E-B1CC-14957594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EF6547-4865-44F6-942C-8DCF6114FCC6}"/>
              </a:ext>
            </a:extLst>
          </p:cNvPr>
          <p:cNvSpPr txBox="1"/>
          <p:nvPr/>
        </p:nvSpPr>
        <p:spPr>
          <a:xfrm>
            <a:off x="2286000" y="1236092"/>
            <a:ext cx="457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500" dirty="0"/>
              <a:t> </a:t>
            </a:r>
            <a:br>
              <a:rPr lang="pt-BR" altLang="pt-BR" sz="1500" dirty="0"/>
            </a:br>
            <a:br>
              <a:rPr lang="pt-BR" altLang="pt-BR" sz="1500" dirty="0"/>
            </a:br>
            <a:br>
              <a:rPr lang="pt-BR" altLang="pt-BR" sz="1500" dirty="0"/>
            </a:br>
            <a:r>
              <a:rPr lang="pt-BR" altLang="pt-BR" sz="1800" dirty="0"/>
              <a:t>-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53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FA70BE-978C-957E-6C65-82B6257BF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320AE0-8EE0-7F27-D27C-903A8AB54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6791" y="2492896"/>
            <a:ext cx="8794679" cy="35859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pt-BR" altLang="pt-BR" dirty="0"/>
              <a:t>* Criou um Registro Geral de Hipotecas;</a:t>
            </a:r>
            <a:br>
              <a:rPr lang="pt-BR" altLang="pt-BR" dirty="0"/>
            </a:br>
            <a:br>
              <a:rPr lang="pt-BR" altLang="pt-BR" dirty="0"/>
            </a:br>
            <a:r>
              <a:rPr lang="pt-BR" altLang="pt-BR" dirty="0"/>
              <a:t>* </a:t>
            </a:r>
            <a:r>
              <a:rPr lang="pt-BR" altLang="pt-BR" b="1" dirty="0"/>
              <a:t>Registrava-se a hipoteca e não o imóvel </a:t>
            </a:r>
            <a:r>
              <a:rPr lang="pt-BR" altLang="pt-BR" dirty="0"/>
              <a:t>dado em garantia;</a:t>
            </a:r>
            <a:br>
              <a:rPr lang="pt-BR" altLang="pt-BR" dirty="0"/>
            </a:br>
            <a:br>
              <a:rPr lang="pt-BR" altLang="pt-BR" dirty="0"/>
            </a:br>
            <a:r>
              <a:rPr lang="pt-BR" altLang="pt-BR" dirty="0"/>
              <a:t>* Resguardava o crédito e não a publicidade do domínio privado do imóvel. </a:t>
            </a:r>
            <a:br>
              <a:rPr lang="pt-BR" altLang="pt-BR" dirty="0"/>
            </a:br>
            <a:br>
              <a:rPr lang="pt-BR" altLang="pt-BR" dirty="0"/>
            </a:br>
            <a:r>
              <a:rPr lang="pt-BR" altLang="pt-BR" dirty="0"/>
              <a:t>* Registro tornava nula, a favor do credor hipotecário, qualquer alienação dos bens hipotecados;</a:t>
            </a:r>
            <a:br>
              <a:rPr lang="pt-BR" altLang="pt-BR" dirty="0"/>
            </a:br>
            <a:r>
              <a:rPr lang="pt-BR" altLang="pt-BR" dirty="0"/>
              <a:t>* Penhora e execução judiciais dos bens hipotecados;</a:t>
            </a:r>
            <a:br>
              <a:rPr lang="pt-BR" altLang="pt-BR" dirty="0"/>
            </a:br>
            <a:br>
              <a:rPr lang="pt-BR" altLang="pt-BR" dirty="0"/>
            </a:br>
            <a:r>
              <a:rPr lang="pt-BR" altLang="pt-BR" dirty="0"/>
              <a:t>* Privilégio de preferência, nos bens registrados que, pela hipoteca, pudesse haver adquirido; </a:t>
            </a:r>
            <a:br>
              <a:rPr lang="pt-BR" altLang="pt-BR" dirty="0"/>
            </a:br>
            <a:r>
              <a:rPr lang="pt-BR" altLang="pt-BR" dirty="0"/>
              <a:t>* </a:t>
            </a:r>
            <a:r>
              <a:rPr lang="pt-BR" altLang="pt-BR" b="1" dirty="0"/>
              <a:t>Ausência de indicação dos bens passíveis de hipoteca;</a:t>
            </a:r>
            <a:br>
              <a:rPr lang="pt-BR" altLang="pt-BR" b="1" dirty="0"/>
            </a:br>
            <a:br>
              <a:rPr lang="pt-BR" altLang="pt-BR" b="1" dirty="0"/>
            </a:br>
            <a:r>
              <a:rPr lang="pt-BR" altLang="pt-BR" dirty="0"/>
              <a:t>* </a:t>
            </a:r>
            <a:r>
              <a:rPr lang="pt-BR" altLang="pt-BR" b="1" dirty="0"/>
              <a:t>Indicação de Livros </a:t>
            </a:r>
            <a:r>
              <a:rPr lang="pt-BR" altLang="pt-BR" dirty="0"/>
              <a:t>(Registro Geral das Hipotecas, Protocolo e Índice)</a:t>
            </a:r>
            <a:br>
              <a:rPr lang="pt-BR" altLang="pt-BR" dirty="0"/>
            </a:br>
            <a:br>
              <a:rPr lang="pt-BR" altLang="pt-BR" dirty="0"/>
            </a:br>
            <a:r>
              <a:rPr lang="pt-BR" altLang="pt-BR" dirty="0"/>
              <a:t>* </a:t>
            </a:r>
            <a:r>
              <a:rPr lang="pt-BR" altLang="pt-BR" b="1" dirty="0"/>
              <a:t>Registro no local da situação do bem</a:t>
            </a:r>
            <a:r>
              <a:rPr lang="pt-BR" altLang="pt-BR" dirty="0"/>
              <a:t>, exceto para escravos. </a:t>
            </a:r>
            <a:br>
              <a:rPr lang="pt-BR" altLang="pt-BR" dirty="0"/>
            </a:br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F21ABCE-4C53-3235-FF3F-1E270BA1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40768"/>
            <a:ext cx="8289335" cy="755651"/>
          </a:xfrm>
        </p:spPr>
        <p:txBody>
          <a:bodyPr>
            <a:normAutofit fontScale="90000"/>
          </a:bodyPr>
          <a:lstStyle/>
          <a:p>
            <a:r>
              <a:rPr lang="pt-BR" altLang="pt-BR" sz="2700" b="1" dirty="0">
                <a:latin typeface="+mn-lt"/>
              </a:rPr>
              <a:t>LEI ORÇAMENTÁRIA Nº 317/1843 E </a:t>
            </a:r>
            <a:r>
              <a:rPr lang="pt-BR" sz="2700" b="1" dirty="0">
                <a:latin typeface="+mn-lt"/>
              </a:rPr>
              <a:t>DECRETO Nº 482/1846</a:t>
            </a:r>
            <a:endParaRPr lang="pt-BR" dirty="0"/>
          </a:p>
        </p:txBody>
      </p:sp>
      <p:pic>
        <p:nvPicPr>
          <p:cNvPr id="7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AFC3C3B0-134B-4A78-AA3F-D327C8FB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3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664" y="1729073"/>
            <a:ext cx="8534671" cy="473117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500" dirty="0"/>
              <a:t>* </a:t>
            </a:r>
            <a:r>
              <a:rPr lang="pt-BR" sz="1600" dirty="0">
                <a:solidFill>
                  <a:schemeClr val="tx1"/>
                </a:solidFill>
              </a:rPr>
              <a:t>Instituiu o Registro Geral, compreendendo a transcrição dos títulos de transmissão dos imóveis suscetíveis de hipoteca e a instituição de ônus reais;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* Transcrição somente entre vivos, e não </a:t>
            </a:r>
            <a:r>
              <a:rPr lang="pt-BR" sz="1600" i="1" dirty="0">
                <a:solidFill>
                  <a:schemeClr val="tx1"/>
                </a:solidFill>
              </a:rPr>
              <a:t>causa mortis</a:t>
            </a:r>
            <a:r>
              <a:rPr lang="pt-BR" sz="1600" dirty="0">
                <a:solidFill>
                  <a:schemeClr val="tx1"/>
                </a:solidFill>
              </a:rPr>
              <a:t>, por testamento e nem atos judiciais;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* Transmissão não se operava efeitos perante terceiros, senão pela transcrição;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* Efeitos legais da transcrição enquanto não cancelada, ainda que se provasse por outro meio a sua desvalia; 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* Escrito Particular somente com assinaturas reconhecidas pelo Tabelião e recolhimento da SISA;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* Transcrição não induzia a prova do domínio;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Indicação nas Transcrições do numero de ordem e à margem de cada uma referência ao número posterior, relativos ao mesmo imóvel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DECRETO Nº 3.453/1865 – REGULAMENTO DA LEI Nº 1.237/1864</a:t>
            </a:r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Livros do Registro Geral: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8 livros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Livro nº 1 - Protocolo -  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apontamento dos títulos apresentados diariamente;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Livro nº 4 - Transcrição das transmissões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-  transcrição da transmissão dos imóveis suscetíveis de hipoteca;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* Livro nº 6 - Transcrição do penhor de escravos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- transcrição do penhor de escravos;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9446D5-9403-376A-8138-4E53EBE1377C}"/>
              </a:ext>
            </a:extLst>
          </p:cNvPr>
          <p:cNvSpPr txBox="1"/>
          <p:nvPr/>
        </p:nvSpPr>
        <p:spPr>
          <a:xfrm>
            <a:off x="2285999" y="126740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LEI Nº 1.237/1864:</a:t>
            </a:r>
          </a:p>
        </p:txBody>
      </p:sp>
      <p:sp>
        <p:nvSpPr>
          <p:cNvPr id="13" name="Espaço Reservado para Número de Slide 2">
            <a:extLst>
              <a:ext uri="{FF2B5EF4-FFF2-40B4-BE49-F238E27FC236}">
                <a16:creationId xmlns:a16="http://schemas.microsoft.com/office/drawing/2014/main" id="{218D301E-DA31-55BE-11B5-3FA000EBA8DC}"/>
              </a:ext>
            </a:extLst>
          </p:cNvPr>
          <p:cNvSpPr txBox="1">
            <a:spLocks/>
          </p:cNvSpPr>
          <p:nvPr/>
        </p:nvSpPr>
        <p:spPr>
          <a:xfrm>
            <a:off x="8568444" y="5555643"/>
            <a:ext cx="400972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4B372-C4E9-DB48-93BA-62F9C68D8B35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5694D526-3D9E-47CF-90B6-24A665F7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7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BD2EFC4-EB99-1D54-8C35-C3004BD4B11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74587" y="1232371"/>
            <a:ext cx="4369155" cy="5508997"/>
          </a:xfrm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EB0C-B5B5-4021-A00F-96A769286BA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64747" y="2132856"/>
            <a:ext cx="4388978" cy="4725144"/>
          </a:xfrm>
        </p:spPr>
        <p:txBody>
          <a:bodyPr wrap="square" anchor="t"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dirty="0"/>
              <a:t>Aproximadamente 5.300 artigos.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dirty="0"/>
              <a:t>*Art. 728 – Requisitos da Escritura Pública.</a:t>
            </a:r>
          </a:p>
          <a:p>
            <a:pPr>
              <a:lnSpc>
                <a:spcPct val="110000"/>
              </a:lnSpc>
            </a:pPr>
            <a:endParaRPr lang="pt-BR" dirty="0"/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dirty="0"/>
              <a:t>Art. 1.742 - Exigência da transcrição no Registro Conservatório para aquisição do Direito real sobre imóvel dos respectivos instrumentos públicos e quando judiciais, por mandados, cartas de arrematação e adjudicação.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algn="just">
              <a:lnSpc>
                <a:spcPct val="110000"/>
              </a:lnSpc>
            </a:pPr>
            <a:r>
              <a:rPr lang="pt-BR" dirty="0"/>
              <a:t>*</a:t>
            </a:r>
            <a:r>
              <a:rPr lang="pt-BR" dirty="0" err="1"/>
              <a:t>Hahnemann</a:t>
            </a:r>
            <a:r>
              <a:rPr lang="pt-BR" dirty="0"/>
              <a:t> Guimarães, Jornal do Comércio, 21-08-1943-fez a seguintes observações: “</a:t>
            </a:r>
            <a:r>
              <a:rPr lang="pt-BR" dirty="0" err="1"/>
              <a:t>Teixeria</a:t>
            </a:r>
            <a:r>
              <a:rPr lang="pt-BR" dirty="0"/>
              <a:t> de Freitas realizou no esboço uma obra extraordinária, superior à consolidação que só por si o imortalizaria . As teorias e os códigos envelhecem , mas há de ser sempre nova, na memória dos homens de quem dedicou à sua obra tanta virtude”.</a:t>
            </a:r>
          </a:p>
          <a:p>
            <a:pPr algn="just">
              <a:lnSpc>
                <a:spcPct val="110000"/>
              </a:lnSpc>
            </a:pPr>
            <a:endParaRPr lang="pt-BR" dirty="0"/>
          </a:p>
          <a:p>
            <a:pPr algn="just">
              <a:lnSpc>
                <a:spcPct val="110000"/>
              </a:lnSpc>
            </a:pPr>
            <a:r>
              <a:rPr lang="pt-BR" dirty="0"/>
              <a:t>* Velez Sarsfield, autor do Código Argentino, inspirado no esboço, assim como o fez toda a América do Sul,  o enaltece replicando que os trabalhos de Freitas eram comparáveis aos se </a:t>
            </a:r>
            <a:r>
              <a:rPr lang="pt-BR" dirty="0" err="1"/>
              <a:t>Saviny</a:t>
            </a:r>
            <a:r>
              <a:rPr lang="pt-BR" dirty="0"/>
              <a:t>. </a:t>
            </a:r>
            <a:r>
              <a:rPr lang="pt-BR" b="1" dirty="0"/>
              <a:t>La </a:t>
            </a:r>
            <a:r>
              <a:rPr lang="pt-BR" b="1" dirty="0" err="1"/>
              <a:t>nación</a:t>
            </a:r>
            <a:r>
              <a:rPr lang="pt-BR" b="1" dirty="0"/>
              <a:t>, 25-5-1910, </a:t>
            </a:r>
            <a:r>
              <a:rPr lang="pt-BR" b="1" dirty="0" err="1"/>
              <a:t>pag.89</a:t>
            </a:r>
            <a:r>
              <a:rPr lang="pt-BR" b="1" dirty="0"/>
              <a:t> </a:t>
            </a:r>
          </a:p>
          <a:p>
            <a:pPr>
              <a:lnSpc>
                <a:spcPct val="110000"/>
              </a:lnSpc>
            </a:pPr>
            <a:endParaRPr lang="pt-BR" sz="1200" dirty="0"/>
          </a:p>
          <a:p>
            <a:pPr>
              <a:lnSpc>
                <a:spcPct val="110000"/>
              </a:lnSpc>
            </a:pPr>
            <a:endParaRPr lang="pt-BR" sz="75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6FED828-3DE5-BDC0-D28E-CC962F34D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BCF3BB-277D-4624-A59C-999B7F05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18" y="1232371"/>
            <a:ext cx="4219707" cy="755651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800" b="1" dirty="0"/>
              <a:t>ESBOÇO - CÓDIGO CIVIL DE TEIXEIRA DE FREITAS - 1865</a:t>
            </a:r>
          </a:p>
        </p:txBody>
      </p:sp>
      <p:pic>
        <p:nvPicPr>
          <p:cNvPr id="4" name="Imagem 3" descr="http://upload.wikimedia.org/wikipedia/commons/thumb/e/e6/Augusto_Teixeira_de_Freitas.png/220px-Augusto_Teixeira_de_Freitas.png">
            <a:extLst>
              <a:ext uri="{FF2B5EF4-FFF2-40B4-BE49-F238E27FC236}">
                <a16:creationId xmlns:a16="http://schemas.microsoft.com/office/drawing/2014/main" id="{1928C132-CB9B-6E26-E1B3-5D53EC0AA91B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618"/>
          <a:stretch/>
        </p:blipFill>
        <p:spPr bwMode="auto">
          <a:xfrm>
            <a:off x="194492" y="2204864"/>
            <a:ext cx="4325407" cy="407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CRT02\Documents\ACERVO CRT-02\EVENTO CRT-02 E TJMA - CONREF 2024\RODAPÉ - POWERPOINT.png">
            <a:extLst>
              <a:ext uri="{FF2B5EF4-FFF2-40B4-BE49-F238E27FC236}">
                <a16:creationId xmlns:a16="http://schemas.microsoft.com/office/drawing/2014/main" id="{01D2A2B4-EEDC-4ADC-84ED-C7EFBDAD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2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8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3056</Words>
  <Application>Microsoft Office PowerPoint</Application>
  <PresentationFormat>Apresentação na tela (4:3)</PresentationFormat>
  <Paragraphs>161</Paragraphs>
  <Slides>35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(Corpo)</vt:lpstr>
      <vt:lpstr>Georgia</vt:lpstr>
      <vt:lpstr>Platypi Medium</vt:lpstr>
      <vt:lpstr>Source Serif Pro</vt:lpstr>
      <vt:lpstr>Wingdings 3</vt:lpstr>
      <vt:lpstr>Tema do Office</vt:lpstr>
      <vt:lpstr>Apresentação do PowerPoint</vt:lpstr>
      <vt:lpstr>PROPOSIÇÕES</vt:lpstr>
      <vt:lpstr>Apresentação do PowerPoint</vt:lpstr>
      <vt:lpstr>ORDENAÇÕES AFONSINAS, DE 1445</vt:lpstr>
      <vt:lpstr>COMO SURGIU O REGISTRO DE IMÓVEIS NO BRASIL</vt:lpstr>
      <vt:lpstr>O SERVIÇO NOTARIAL/REGISTRAL NO BRASIL IMPÉRIO</vt:lpstr>
      <vt:lpstr>LEI ORÇAMENTÁRIA Nº 317/1843 E DECRETO Nº 482/1846</vt:lpstr>
      <vt:lpstr>Apresentação do PowerPoint</vt:lpstr>
      <vt:lpstr>ESBOÇO - CÓDIGO CIVIL DE TEIXEIRA DE FREITAS - 1865</vt:lpstr>
      <vt:lpstr>* Instituiu o Registro Torrens; * Exposição de Motivos de Rui Barbosa (Ministro da fazenda) * Ausência de obrigatoriedade  do registro nesse sistema; exceto para os adquirentes de terras públicas; * Publicidade real, e não pessoal, mediante  abertura de um  livro (Livro Matriz) com registro de cada propriedade, em vez de cada proprietário; * Abertura de matrícula para cada imóvel, dotada de fé pública e prova absoluta da propriedade; * Obrigatoriedade de registro no Registro Geral de Imóveis; * Processo misto, demorado e dispendioso; * Prova absoluta e não relativa de domínio; * Pouco usado, porém ainda em vigência (Lei de Registros Públicos- arts. 277 e seguintes).</vt:lpstr>
      <vt:lpstr>3. DISPOSITIVO Ante o exposto, JULGO PARCIALMENTE PROCEDENTE os pedidos formulados na inicial para: a) declarar a nulidade das sentenças dos processos Torrens e das matrículas ora impugnadas, operando efeitos ex tunc, desconstituindo-se todas as situações anteriores geradas a partir de sua edição, restaurando-se a situação anterior, assegurando o direito à União a registrar a área obstruída por essa fraude fundiária; b) declarar a dominialidade pública federal da área constante na Matrícula Torres Matrícula n° 001 - Registro Torrens - Livro Matriz (Imóvel Quatro Irmãos), assim como das matrículas dos imóveis decorrentes do desdobramento desse imóvel, objeto da presente ação; c) determinar o cancelamento da Matrícula Torrens Matrícula n° 001 – Registro Torrens - Livro Matriz [...] Oficie-se Cartório do 1º Ofício do Registro de Imóveis de Itaituba, para que cumpra o que foi determinado nesta sentença referente ao cancelamento da Matrícula Torres Matrícula n° 001 - Registro Torrens - Livro Matriz [...] Intimem-se. Cumpra-se. Itaituba-PA, (assinado eletronicamente em 17/12/2021) Domingos Daniel Moutinho da Conceição Filho Juiz Federal.</vt:lpstr>
      <vt:lpstr>  * Constituição do Fundo de Garantia:  entregue ao Tesouro Nacional para  pagamento ao adquirente de imóvel inscrito nesse sistema cujo domínio fosse perdido.  *CC/1916, Art. 1.807. Ficam revogadas as Ordenações, Alvarás, Leis, Decretos, Resoluções, Usos e Costumes concernentes às matérias de direito civil reguladas neste Código  Lei Orçamentária nº 4.446/1917, art. 1º, 90:  Fundo de garantia do registro Torrens: importância das porcentagens e multas a que se referem os arts. 60 e 61 do decreto n. 451 B, de 31 de maio de 1890, que está e continua em vigor  * Procedimento de Inscrição no Registro Torrens também previsto no Código de Processo Civil de 1939; com remissão de sua vigência no Código de 1973, até regulamentação em nova lei (Lei nº 6.015/1973).</vt:lpstr>
      <vt:lpstr>Art. 530. Adquire-se a propriedade imóvel: I - Pela transcrição do título de transferência no registro do imóvel.   * Alienante continua a ser dono enquanto não transcrito o Título (art. 533); * presunção de dominialidade a quem transcreveu o título (art. 859);  Art. 134. É, outro sim, da substância do ato a escritura publica [...] II. Nos contratos constitutivos ou translativos de direitos reais sobre imóveis de valor superior a um conto de réis, excetuado o penhor agrícola.</vt:lpstr>
      <vt:lpstr> LEGISLAÇÃO SUBSEQUENTE AO CC/1916  </vt:lpstr>
      <vt:lpstr>Apresentação do PowerPoint</vt:lpstr>
      <vt:lpstr>PROCEDIMENTOS REGISTRAIS NO BRASIL</vt:lpstr>
      <vt:lpstr>SISTEMAS REGISTRAIS - DOUTRINA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- Lei nº 10.267/2001 e Decreto nº 4.449/2002:  * Exigência de georreferenciamento em casos de desmembramento, parcelamento, remembramento e em qualquer situação de transferência de imóvel rural;  - Decreto nº 4.449, de 30 de outubro de 2002:  * Exigência do Geo somente após transcorridos os seguintes prazos (a partir de 20/11/2003):   I - 90 dias, para os imóveis com área de 5.000 ha, ou superior. II - 1 ano, para os imóveis com área de 1.000 ha a menos de  5.000 ha. III - 5 anos, para os imóveis com área de 500 ha a menos de 1.000 ha; (D5) IV - 10 anos, para os imóveis com área de 250 ha a menos de 500 ha; (D11) V - 15 anos, para os imóveis com área de 100 ha a menos de 250 ha; (D18);  VI - 20 anos, para os imóveis com área de 25 ha a menos de 100 ha; e (D18) VII - 22 anos, para os imóveis com área inferior a 25 ha; (D18)   - SIGEF -  Sistema de Gestão Fundiária</vt:lpstr>
      <vt:lpstr>Apresentação do PowerPoint</vt:lpstr>
      <vt:lpstr>Apresentação do PowerPoint</vt:lpstr>
      <vt:lpstr>Apresentação do PowerPoint</vt:lpstr>
      <vt:lpstr>OBRIGADO</vt:lpstr>
      <vt:lpstr>REFERÊNCIAS BIBLIOGRÁFICAS</vt:lpstr>
      <vt:lpstr>REFERÊNCIAS LEGISLATIVAS</vt:lpstr>
      <vt:lpstr>WEBS RECOMENDADOS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CRT02</dc:creator>
  <cp:lastModifiedBy>Gabriel Leal</cp:lastModifiedBy>
  <cp:revision>42</cp:revision>
  <dcterms:created xsi:type="dcterms:W3CDTF">2025-01-06T13:32:09Z</dcterms:created>
  <dcterms:modified xsi:type="dcterms:W3CDTF">2025-02-11T12:14:44Z</dcterms:modified>
</cp:coreProperties>
</file>